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70" r:id="rId7"/>
    <p:sldId id="258" r:id="rId8"/>
    <p:sldId id="259" r:id="rId9"/>
    <p:sldId id="260" r:id="rId10"/>
    <p:sldId id="261" r:id="rId11"/>
    <p:sldId id="262" r:id="rId12"/>
    <p:sldId id="278" r:id="rId13"/>
    <p:sldId id="279" r:id="rId14"/>
    <p:sldId id="280" r:id="rId15"/>
    <p:sldId id="263" r:id="rId16"/>
    <p:sldId id="281" r:id="rId17"/>
    <p:sldId id="269" r:id="rId18"/>
    <p:sldId id="288" r:id="rId19"/>
    <p:sldId id="282" r:id="rId20"/>
    <p:sldId id="283" r:id="rId21"/>
    <p:sldId id="284" r:id="rId22"/>
    <p:sldId id="285" r:id="rId23"/>
    <p:sldId id="286" r:id="rId24"/>
    <p:sldId id="289" r:id="rId25"/>
    <p:sldId id="290" r:id="rId26"/>
    <p:sldId id="291" r:id="rId27"/>
    <p:sldId id="271" r:id="rId28"/>
    <p:sldId id="272" r:id="rId29"/>
    <p:sldId id="273" r:id="rId30"/>
    <p:sldId id="274" r:id="rId31"/>
    <p:sldId id="275" r:id="rId32"/>
    <p:sldId id="276" r:id="rId33"/>
    <p:sldId id="277" r:id="rId34"/>
    <p:sldId id="266" r:id="rId35"/>
    <p:sldId id="267" r:id="rId3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en, Kirsten" initials="AK" lastIdx="8" clrIdx="0">
    <p:extLst>
      <p:ext uri="{19B8F6BF-5375-455C-9EA6-DF929625EA0E}">
        <p15:presenceInfo xmlns:p15="http://schemas.microsoft.com/office/powerpoint/2012/main" userId="S::kja1027@unhlaw.unh.edu::a3a808c9-900a-4e81-9f48-bddb73c2fc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233"/>
    <p:restoredTop sz="95890"/>
  </p:normalViewPr>
  <p:slideViewPr>
    <p:cSldViewPr snapToGrid="0" snapToObjects="1">
      <p:cViewPr varScale="1">
        <p:scale>
          <a:sx n="100" d="100"/>
          <a:sy n="100" d="100"/>
        </p:scale>
        <p:origin x="11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12/11/2023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12/11/2023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12/11/2023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12/11/2023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12/11/2023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MTS@dhhs.nh.gov"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180C9-57EF-4942-95BF-1EF29241FB6C}"/>
              </a:ext>
            </a:extLst>
          </p:cNvPr>
          <p:cNvSpPr>
            <a:spLocks noGrp="1"/>
          </p:cNvSpPr>
          <p:nvPr>
            <p:ph type="ctrTitle"/>
          </p:nvPr>
        </p:nvSpPr>
        <p:spPr/>
        <p:txBody>
          <a:bodyPr/>
          <a:lstStyle/>
          <a:p>
            <a:r>
              <a:rPr lang="en-US" dirty="0"/>
              <a:t>Documentation Requirements</a:t>
            </a:r>
          </a:p>
        </p:txBody>
      </p:sp>
      <p:sp>
        <p:nvSpPr>
          <p:cNvPr id="3" name="Subtitle 2">
            <a:extLst>
              <a:ext uri="{FF2B5EF4-FFF2-40B4-BE49-F238E27FC236}">
                <a16:creationId xmlns:a16="http://schemas.microsoft.com/office/drawing/2014/main" id="{1EA181D3-4E98-014F-859C-62AD5F5CC847}"/>
              </a:ext>
            </a:extLst>
          </p:cNvPr>
          <p:cNvSpPr>
            <a:spLocks noGrp="1"/>
          </p:cNvSpPr>
          <p:nvPr>
            <p:ph type="subTitle" idx="1"/>
          </p:nvPr>
        </p:nvSpPr>
        <p:spPr/>
        <p:txBody>
          <a:bodyPr>
            <a:normAutofit fontScale="92500" lnSpcReduction="20000"/>
          </a:bodyPr>
          <a:lstStyle/>
          <a:p>
            <a:r>
              <a:rPr lang="en-US" altLang="en-US" dirty="0"/>
              <a:t>Medicaid to Schools</a:t>
            </a:r>
          </a:p>
          <a:p>
            <a:r>
              <a:rPr lang="en-US" sz="2400" dirty="0"/>
              <a:t>He-W 589.03, He-W 589.06(d), </a:t>
            </a:r>
          </a:p>
          <a:p>
            <a:r>
              <a:rPr lang="en-US" sz="2400" dirty="0"/>
              <a:t>He-W 520 </a:t>
            </a:r>
            <a:endParaRPr lang="en-US" dirty="0"/>
          </a:p>
        </p:txBody>
      </p:sp>
    </p:spTree>
    <p:extLst>
      <p:ext uri="{BB962C8B-B14F-4D97-AF65-F5344CB8AC3E}">
        <p14:creationId xmlns:p14="http://schemas.microsoft.com/office/powerpoint/2010/main" val="14084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96CDC30C-D0D7-407F-AB65-DC56F45B4FCD}" type="slidenum">
              <a:rPr lang="en-US" altLang="en-US" sz="1400"/>
              <a:pPr>
                <a:spcBef>
                  <a:spcPct val="50000"/>
                </a:spcBef>
                <a:buClrTx/>
                <a:buSzTx/>
                <a:buFontTx/>
                <a:buNone/>
              </a:pPr>
              <a:t>10</a:t>
            </a:fld>
            <a:endParaRPr lang="en-US" altLang="en-US" sz="1400"/>
          </a:p>
        </p:txBody>
      </p:sp>
      <p:sp>
        <p:nvSpPr>
          <p:cNvPr id="94211" name="Rectangle 1027"/>
          <p:cNvSpPr>
            <a:spLocks noGrp="1" noChangeArrowheads="1"/>
          </p:cNvSpPr>
          <p:nvPr>
            <p:ph type="body" idx="1"/>
          </p:nvPr>
        </p:nvSpPr>
        <p:spPr>
          <a:xfrm>
            <a:off x="2697163" y="1752600"/>
            <a:ext cx="7772400" cy="4038600"/>
          </a:xfrm>
        </p:spPr>
        <p:txBody>
          <a:bodyPr>
            <a:normAutofit fontScale="25000" lnSpcReduction="20000"/>
          </a:bodyPr>
          <a:lstStyle/>
          <a:p>
            <a:pPr eaLnBrk="1" hangingPunct="1">
              <a:lnSpc>
                <a:spcPct val="90000"/>
              </a:lnSpc>
              <a:buFont typeface="Wingdings" panose="05000000000000000000" pitchFamily="2" charset="2"/>
              <a:buChar char="§"/>
              <a:defRPr/>
            </a:pPr>
            <a:r>
              <a:rPr lang="en-US" altLang="en-US" sz="9600" dirty="0"/>
              <a:t>Logs were not submitted</a:t>
            </a:r>
          </a:p>
          <a:p>
            <a:pPr eaLnBrk="1" hangingPunct="1">
              <a:lnSpc>
                <a:spcPct val="90000"/>
              </a:lnSpc>
              <a:buFont typeface="Wingdings" panose="05000000000000000000" pitchFamily="2" charset="2"/>
              <a:buChar char="§"/>
              <a:defRPr/>
            </a:pPr>
            <a:r>
              <a:rPr lang="en-US" altLang="en-US" sz="9600" dirty="0"/>
              <a:t>Billed for services not included on logs</a:t>
            </a:r>
          </a:p>
          <a:p>
            <a:pPr eaLnBrk="1" hangingPunct="1">
              <a:lnSpc>
                <a:spcPct val="90000"/>
              </a:lnSpc>
              <a:buFont typeface="Wingdings" panose="05000000000000000000" pitchFamily="2" charset="2"/>
              <a:buChar char="§"/>
              <a:defRPr/>
            </a:pPr>
            <a:r>
              <a:rPr lang="en-US" altLang="en-US" sz="9600" dirty="0"/>
              <a:t>Provider credentials were not submitted</a:t>
            </a:r>
          </a:p>
          <a:p>
            <a:pPr eaLnBrk="1" hangingPunct="1">
              <a:lnSpc>
                <a:spcPct val="90000"/>
              </a:lnSpc>
              <a:buFont typeface="Wingdings" panose="05000000000000000000" pitchFamily="2" charset="2"/>
              <a:buChar char="§"/>
              <a:defRPr/>
            </a:pPr>
            <a:r>
              <a:rPr lang="en-US" altLang="en-US" sz="9600" dirty="0"/>
              <a:t>Provider not qualified</a:t>
            </a:r>
          </a:p>
          <a:p>
            <a:pPr eaLnBrk="1" hangingPunct="1">
              <a:lnSpc>
                <a:spcPct val="90000"/>
              </a:lnSpc>
              <a:buFont typeface="Wingdings" panose="05000000000000000000" pitchFamily="2" charset="2"/>
              <a:buChar char="§"/>
              <a:defRPr/>
            </a:pPr>
            <a:r>
              <a:rPr lang="en-US" altLang="en-US" sz="9600" dirty="0"/>
              <a:t>Parental Consent not submitted or dated after service delivery</a:t>
            </a:r>
          </a:p>
          <a:p>
            <a:pPr eaLnBrk="1" hangingPunct="1">
              <a:lnSpc>
                <a:spcPct val="90000"/>
              </a:lnSpc>
              <a:buFont typeface="Wingdings" panose="05000000000000000000" pitchFamily="2" charset="2"/>
              <a:buChar char="§"/>
              <a:defRPr/>
            </a:pPr>
            <a:r>
              <a:rPr lang="en-US" altLang="en-US" sz="9600" dirty="0"/>
              <a:t>OIG monthly review</a:t>
            </a:r>
          </a:p>
          <a:p>
            <a:pPr eaLnBrk="1" hangingPunct="1">
              <a:lnSpc>
                <a:spcPct val="90000"/>
              </a:lnSpc>
              <a:buFont typeface="Wingdings" panose="05000000000000000000" pitchFamily="2" charset="2"/>
              <a:buChar char="§"/>
              <a:defRPr/>
            </a:pPr>
            <a:r>
              <a:rPr lang="en-US" altLang="en-US" sz="9600" dirty="0"/>
              <a:t>30 Day Supervision </a:t>
            </a:r>
          </a:p>
          <a:p>
            <a:pPr eaLnBrk="1" hangingPunct="1">
              <a:lnSpc>
                <a:spcPct val="90000"/>
              </a:lnSpc>
              <a:buFont typeface="Wingdings" panose="05000000000000000000" pitchFamily="2" charset="2"/>
              <a:buChar char="§"/>
              <a:defRPr/>
            </a:pPr>
            <a:r>
              <a:rPr lang="en-US" altLang="en-US" sz="9600" dirty="0"/>
              <a:t>Calculation of transportation costs</a:t>
            </a:r>
          </a:p>
          <a:p>
            <a:pPr eaLnBrk="1" hangingPunct="1">
              <a:lnSpc>
                <a:spcPct val="90000"/>
              </a:lnSpc>
              <a:buFont typeface="Wingdings" panose="05000000000000000000" pitchFamily="2" charset="2"/>
              <a:buChar char="§"/>
              <a:defRPr/>
            </a:pPr>
            <a:r>
              <a:rPr lang="en-US" altLang="en-US" sz="9600" dirty="0"/>
              <a:t>Billing for transportation when there is not a Medical service that day</a:t>
            </a:r>
          </a:p>
          <a:p>
            <a:pPr eaLnBrk="1" hangingPunct="1">
              <a:lnSpc>
                <a:spcPct val="90000"/>
              </a:lnSpc>
              <a:buFont typeface="Wingdings" panose="05000000000000000000" pitchFamily="2" charset="2"/>
              <a:buChar char="§"/>
              <a:defRPr/>
            </a:pPr>
            <a:endParaRPr lang="en-US" altLang="en-US" sz="2800" dirty="0"/>
          </a:p>
          <a:p>
            <a:pPr marL="0" indent="0">
              <a:lnSpc>
                <a:spcPct val="90000"/>
              </a:lnSpc>
              <a:buNone/>
              <a:defRPr/>
            </a:pPr>
            <a:endParaRPr lang="en-US" altLang="en-US" sz="2800" dirty="0"/>
          </a:p>
          <a:p>
            <a:pPr marL="0" indent="0">
              <a:lnSpc>
                <a:spcPct val="90000"/>
              </a:lnSpc>
              <a:buNone/>
              <a:defRPr/>
            </a:pPr>
            <a:endParaRPr lang="en-US" altLang="en-US" sz="2800" dirty="0"/>
          </a:p>
          <a:p>
            <a:pPr eaLnBrk="1" hangingPunct="1">
              <a:lnSpc>
                <a:spcPct val="90000"/>
              </a:lnSpc>
              <a:buFont typeface="Wingdings" panose="05000000000000000000" pitchFamily="2" charset="2"/>
              <a:buChar char="ü"/>
              <a:defRPr/>
            </a:pPr>
            <a:endParaRPr lang="en-US" altLang="en-US" sz="2800" dirty="0"/>
          </a:p>
          <a:p>
            <a:pPr marL="0" indent="0">
              <a:lnSpc>
                <a:spcPct val="90000"/>
              </a:lnSpc>
              <a:buNone/>
              <a:defRPr/>
            </a:pPr>
            <a:r>
              <a:rPr lang="en-US" altLang="en-US" sz="2800" dirty="0"/>
              <a:t>    </a:t>
            </a:r>
          </a:p>
          <a:p>
            <a:pPr marL="0" indent="0">
              <a:lnSpc>
                <a:spcPct val="50000"/>
              </a:lnSpc>
              <a:buNone/>
              <a:defRPr/>
            </a:pPr>
            <a:endParaRPr lang="en-US" altLang="en-US" sz="2800" dirty="0"/>
          </a:p>
        </p:txBody>
      </p:sp>
      <p:sp>
        <p:nvSpPr>
          <p:cNvPr id="31748" name="Text Box 1034"/>
          <p:cNvSpPr txBox="1">
            <a:spLocks noChangeArrowheads="1"/>
          </p:cNvSpPr>
          <p:nvPr/>
        </p:nvSpPr>
        <p:spPr bwMode="auto">
          <a:xfrm>
            <a:off x="2971800" y="2743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31749" name="Title 1"/>
          <p:cNvSpPr>
            <a:spLocks noGrp="1"/>
          </p:cNvSpPr>
          <p:nvPr>
            <p:ph type="title"/>
          </p:nvPr>
        </p:nvSpPr>
        <p:spPr>
          <a:xfrm>
            <a:off x="2697163" y="457200"/>
            <a:ext cx="7772400" cy="990600"/>
          </a:xfrm>
        </p:spPr>
        <p:txBody>
          <a:bodyPr/>
          <a:lstStyle/>
          <a:p>
            <a:pPr algn="ctr"/>
            <a:r>
              <a:rPr lang="en-US" altLang="en-US" sz="4000" b="1" dirty="0"/>
              <a:t>Common Findings Cont’d</a:t>
            </a:r>
          </a:p>
        </p:txBody>
      </p:sp>
    </p:spTree>
    <p:extLst>
      <p:ext uri="{BB962C8B-B14F-4D97-AF65-F5344CB8AC3E}">
        <p14:creationId xmlns:p14="http://schemas.microsoft.com/office/powerpoint/2010/main" val="37121165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up)">
                                      <p:cBhvr>
                                        <p:cTn id="7" dur="500"/>
                                        <p:tgtEl>
                                          <p:spTgt spid="94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wipe(up)">
                                      <p:cBhvr>
                                        <p:cTn id="12" dur="500"/>
                                        <p:tgtEl>
                                          <p:spTgt spid="942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4211">
                                            <p:txEl>
                                              <p:pRg st="2" end="2"/>
                                            </p:txEl>
                                          </p:spTgt>
                                        </p:tgtEl>
                                        <p:attrNameLst>
                                          <p:attrName>style.visibility</p:attrName>
                                        </p:attrNameLst>
                                      </p:cBhvr>
                                      <p:to>
                                        <p:strVal val="visible"/>
                                      </p:to>
                                    </p:set>
                                    <p:animEffect transition="in" filter="wipe(up)">
                                      <p:cBhvr>
                                        <p:cTn id="17" dur="500"/>
                                        <p:tgtEl>
                                          <p:spTgt spid="942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4211">
                                            <p:txEl>
                                              <p:pRg st="3" end="3"/>
                                            </p:txEl>
                                          </p:spTgt>
                                        </p:tgtEl>
                                        <p:attrNameLst>
                                          <p:attrName>style.visibility</p:attrName>
                                        </p:attrNameLst>
                                      </p:cBhvr>
                                      <p:to>
                                        <p:strVal val="visible"/>
                                      </p:to>
                                    </p:set>
                                    <p:animEffect transition="in" filter="wipe(up)">
                                      <p:cBhvr>
                                        <p:cTn id="22" dur="500"/>
                                        <p:tgtEl>
                                          <p:spTgt spid="942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4211">
                                            <p:txEl>
                                              <p:pRg st="4" end="4"/>
                                            </p:txEl>
                                          </p:spTgt>
                                        </p:tgtEl>
                                        <p:attrNameLst>
                                          <p:attrName>style.visibility</p:attrName>
                                        </p:attrNameLst>
                                      </p:cBhvr>
                                      <p:to>
                                        <p:strVal val="visible"/>
                                      </p:to>
                                    </p:set>
                                    <p:animEffect transition="in" filter="wipe(up)">
                                      <p:cBhvr>
                                        <p:cTn id="27" dur="500"/>
                                        <p:tgtEl>
                                          <p:spTgt spid="942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94211">
                                            <p:txEl>
                                              <p:pRg st="5" end="5"/>
                                            </p:txEl>
                                          </p:spTgt>
                                        </p:tgtEl>
                                        <p:attrNameLst>
                                          <p:attrName>style.visibility</p:attrName>
                                        </p:attrNameLst>
                                      </p:cBhvr>
                                      <p:to>
                                        <p:strVal val="visible"/>
                                      </p:to>
                                    </p:set>
                                    <p:animEffect transition="in" filter="wipe(up)">
                                      <p:cBhvr>
                                        <p:cTn id="32" dur="500"/>
                                        <p:tgtEl>
                                          <p:spTgt spid="942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4211">
                                            <p:txEl>
                                              <p:pRg st="6" end="6"/>
                                            </p:txEl>
                                          </p:spTgt>
                                        </p:tgtEl>
                                        <p:attrNameLst>
                                          <p:attrName>style.visibility</p:attrName>
                                        </p:attrNameLst>
                                      </p:cBhvr>
                                      <p:to>
                                        <p:strVal val="visible"/>
                                      </p:to>
                                    </p:set>
                                    <p:animEffect transition="in" filter="wipe(up)">
                                      <p:cBhvr>
                                        <p:cTn id="37" dur="500"/>
                                        <p:tgtEl>
                                          <p:spTgt spid="942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94211">
                                            <p:txEl>
                                              <p:pRg st="7" end="7"/>
                                            </p:txEl>
                                          </p:spTgt>
                                        </p:tgtEl>
                                        <p:attrNameLst>
                                          <p:attrName>style.visibility</p:attrName>
                                        </p:attrNameLst>
                                      </p:cBhvr>
                                      <p:to>
                                        <p:strVal val="visible"/>
                                      </p:to>
                                    </p:set>
                                    <p:animEffect transition="in" filter="wipe(up)">
                                      <p:cBhvr>
                                        <p:cTn id="42" dur="500"/>
                                        <p:tgtEl>
                                          <p:spTgt spid="9421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94211">
                                            <p:txEl>
                                              <p:pRg st="8" end="8"/>
                                            </p:txEl>
                                          </p:spTgt>
                                        </p:tgtEl>
                                        <p:attrNameLst>
                                          <p:attrName>style.visibility</p:attrName>
                                        </p:attrNameLst>
                                      </p:cBhvr>
                                      <p:to>
                                        <p:strVal val="visible"/>
                                      </p:to>
                                    </p:set>
                                    <p:animEffect transition="in" filter="wipe(up)">
                                      <p:cBhvr>
                                        <p:cTn id="47" dur="500"/>
                                        <p:tgtEl>
                                          <p:spTgt spid="94211">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94211">
                                            <p:txEl>
                                              <p:pRg st="13" end="13"/>
                                            </p:txEl>
                                          </p:spTgt>
                                        </p:tgtEl>
                                        <p:attrNameLst>
                                          <p:attrName>style.visibility</p:attrName>
                                        </p:attrNameLst>
                                      </p:cBhvr>
                                      <p:to>
                                        <p:strVal val="visible"/>
                                      </p:to>
                                    </p:set>
                                    <p:animEffect transition="in" filter="wipe(up)">
                                      <p:cBhvr>
                                        <p:cTn id="52" dur="500"/>
                                        <p:tgtEl>
                                          <p:spTgt spid="9421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28FB1AA6-B7EB-48B6-B1CB-18791E2D81E4}" type="slidenum">
              <a:rPr lang="en-US" altLang="en-US" sz="1400"/>
              <a:pPr>
                <a:spcBef>
                  <a:spcPct val="50000"/>
                </a:spcBef>
                <a:buClrTx/>
                <a:buSzTx/>
                <a:buFontTx/>
                <a:buNone/>
              </a:pPr>
              <a:t>11</a:t>
            </a:fld>
            <a:endParaRPr lang="en-US" altLang="en-US" sz="1400"/>
          </a:p>
        </p:txBody>
      </p:sp>
      <p:sp>
        <p:nvSpPr>
          <p:cNvPr id="94211" name="Rectangle 1027"/>
          <p:cNvSpPr>
            <a:spLocks noGrp="1" noChangeArrowheads="1"/>
          </p:cNvSpPr>
          <p:nvPr>
            <p:ph type="body" idx="1"/>
          </p:nvPr>
        </p:nvSpPr>
        <p:spPr>
          <a:xfrm>
            <a:off x="2697163" y="1752600"/>
            <a:ext cx="7772400" cy="4724400"/>
          </a:xfrm>
        </p:spPr>
        <p:txBody>
          <a:bodyPr>
            <a:normAutofit fontScale="85000" lnSpcReduction="20000"/>
          </a:bodyPr>
          <a:lstStyle/>
          <a:p>
            <a:pPr eaLnBrk="1" hangingPunct="1">
              <a:lnSpc>
                <a:spcPct val="90000"/>
              </a:lnSpc>
              <a:buFont typeface="Wingdings" panose="05000000000000000000" pitchFamily="2" charset="2"/>
              <a:buChar char="§"/>
              <a:defRPr/>
            </a:pPr>
            <a:r>
              <a:rPr lang="en-US" altLang="en-US" sz="2800" dirty="0"/>
              <a:t>Supervisor should evaluate and document RA level of competency and develop trainings to ensure the ability of the RA to perform tasks outlined in the plan of care.</a:t>
            </a:r>
          </a:p>
          <a:p>
            <a:pPr eaLnBrk="1" hangingPunct="1">
              <a:lnSpc>
                <a:spcPct val="90000"/>
              </a:lnSpc>
              <a:buFont typeface="Wingdings" panose="05000000000000000000" pitchFamily="2" charset="2"/>
              <a:buChar char="§"/>
              <a:defRPr/>
            </a:pPr>
            <a:r>
              <a:rPr lang="en-US" altLang="en-US" sz="2800" dirty="0"/>
              <a:t>Every 30 days the supervisor must evaluate the RA performance of assigned tasks.  Documentation should include:</a:t>
            </a:r>
          </a:p>
          <a:p>
            <a:pPr lvl="1" eaLnBrk="1" hangingPunct="1">
              <a:lnSpc>
                <a:spcPct val="90000"/>
              </a:lnSpc>
              <a:buFont typeface="Wingdings" panose="05000000000000000000" pitchFamily="2" charset="2"/>
              <a:buChar char="ü"/>
              <a:defRPr/>
            </a:pPr>
            <a:r>
              <a:rPr lang="en-US" altLang="en-US" sz="2400" dirty="0"/>
              <a:t>Planned date of the session</a:t>
            </a:r>
            <a:endParaRPr lang="en-US" altLang="en-US" dirty="0"/>
          </a:p>
          <a:p>
            <a:pPr lvl="1" eaLnBrk="1" hangingPunct="1">
              <a:lnSpc>
                <a:spcPct val="90000"/>
              </a:lnSpc>
              <a:buFont typeface="Wingdings" panose="05000000000000000000" pitchFamily="2" charset="2"/>
              <a:buChar char="ü"/>
              <a:defRPr/>
            </a:pPr>
            <a:r>
              <a:rPr lang="en-US" altLang="en-US" dirty="0"/>
              <a:t>Whether the session was held</a:t>
            </a:r>
          </a:p>
          <a:p>
            <a:pPr lvl="1" eaLnBrk="1" hangingPunct="1">
              <a:lnSpc>
                <a:spcPct val="90000"/>
              </a:lnSpc>
              <a:buFont typeface="Wingdings" panose="05000000000000000000" pitchFamily="2" charset="2"/>
              <a:buChar char="ü"/>
              <a:defRPr/>
            </a:pPr>
            <a:r>
              <a:rPr lang="en-US" altLang="en-US" dirty="0"/>
              <a:t>If not, reason for cancellation</a:t>
            </a:r>
          </a:p>
          <a:p>
            <a:pPr marL="0" indent="0">
              <a:lnSpc>
                <a:spcPct val="90000"/>
              </a:lnSpc>
              <a:buNone/>
              <a:defRPr/>
            </a:pPr>
            <a:endParaRPr lang="en-US" altLang="en-US" sz="2800" dirty="0"/>
          </a:p>
          <a:p>
            <a:pPr marL="0" indent="0">
              <a:lnSpc>
                <a:spcPct val="90000"/>
              </a:lnSpc>
              <a:buNone/>
              <a:defRPr/>
            </a:pPr>
            <a:endParaRPr lang="en-US" altLang="en-US" sz="2800" dirty="0"/>
          </a:p>
          <a:p>
            <a:pPr marL="0" indent="0">
              <a:lnSpc>
                <a:spcPct val="90000"/>
              </a:lnSpc>
              <a:buNone/>
              <a:defRPr/>
            </a:pPr>
            <a:endParaRPr lang="en-US" altLang="en-US" sz="2800" dirty="0"/>
          </a:p>
          <a:p>
            <a:pPr eaLnBrk="1" hangingPunct="1">
              <a:lnSpc>
                <a:spcPct val="90000"/>
              </a:lnSpc>
              <a:buFont typeface="Wingdings" panose="05000000000000000000" pitchFamily="2" charset="2"/>
              <a:buChar char="ü"/>
              <a:defRPr/>
            </a:pPr>
            <a:endParaRPr lang="en-US" altLang="en-US" sz="2800" dirty="0"/>
          </a:p>
          <a:p>
            <a:pPr marL="0" indent="0">
              <a:lnSpc>
                <a:spcPct val="90000"/>
              </a:lnSpc>
              <a:buNone/>
              <a:defRPr/>
            </a:pPr>
            <a:r>
              <a:rPr lang="en-US" altLang="en-US" sz="2800" dirty="0"/>
              <a:t>    </a:t>
            </a:r>
          </a:p>
          <a:p>
            <a:pPr marL="0" indent="0">
              <a:lnSpc>
                <a:spcPct val="50000"/>
              </a:lnSpc>
              <a:buNone/>
              <a:defRPr/>
            </a:pPr>
            <a:endParaRPr lang="en-US" altLang="en-US" sz="2800" dirty="0"/>
          </a:p>
        </p:txBody>
      </p:sp>
      <p:sp>
        <p:nvSpPr>
          <p:cNvPr id="23556" name="Rectangle 1033"/>
          <p:cNvSpPr>
            <a:spLocks noGrp="1" noChangeArrowheads="1"/>
          </p:cNvSpPr>
          <p:nvPr>
            <p:ph type="title"/>
          </p:nvPr>
        </p:nvSpPr>
        <p:spPr>
          <a:xfrm>
            <a:off x="2362200" y="304800"/>
            <a:ext cx="7772400" cy="1143000"/>
          </a:xfrm>
          <a:noFill/>
        </p:spPr>
        <p:txBody>
          <a:bodyPr/>
          <a:lstStyle/>
          <a:p>
            <a:pPr algn="ctr" eaLnBrk="1" hangingPunct="1"/>
            <a:r>
              <a:rPr lang="en-US" altLang="en-US" sz="3600" b="1" dirty="0"/>
              <a:t>Qualification and Training for Rehab Assistant (RA)</a:t>
            </a:r>
          </a:p>
        </p:txBody>
      </p:sp>
      <p:sp>
        <p:nvSpPr>
          <p:cNvPr id="23557" name="Text Box 1034"/>
          <p:cNvSpPr txBox="1">
            <a:spLocks noChangeArrowheads="1"/>
          </p:cNvSpPr>
          <p:nvPr/>
        </p:nvSpPr>
        <p:spPr bwMode="auto">
          <a:xfrm>
            <a:off x="2971800" y="2743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4245087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up)">
                                      <p:cBhvr>
                                        <p:cTn id="7" dur="500"/>
                                        <p:tgtEl>
                                          <p:spTgt spid="94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wipe(up)">
                                      <p:cBhvr>
                                        <p:cTn id="12" dur="500"/>
                                        <p:tgtEl>
                                          <p:spTgt spid="94211">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Effect transition="in" filter="wipe(up)">
                                      <p:cBhvr>
                                        <p:cTn id="15" dur="500"/>
                                        <p:tgtEl>
                                          <p:spTgt spid="94211">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94211">
                                            <p:txEl>
                                              <p:pRg st="3" end="3"/>
                                            </p:txEl>
                                          </p:spTgt>
                                        </p:tgtEl>
                                        <p:attrNameLst>
                                          <p:attrName>style.visibility</p:attrName>
                                        </p:attrNameLst>
                                      </p:cBhvr>
                                      <p:to>
                                        <p:strVal val="visible"/>
                                      </p:to>
                                    </p:set>
                                    <p:animEffect transition="in" filter="wipe(up)">
                                      <p:cBhvr>
                                        <p:cTn id="18" dur="500"/>
                                        <p:tgtEl>
                                          <p:spTgt spid="94211">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94211">
                                            <p:txEl>
                                              <p:pRg st="4" end="4"/>
                                            </p:txEl>
                                          </p:spTgt>
                                        </p:tgtEl>
                                        <p:attrNameLst>
                                          <p:attrName>style.visibility</p:attrName>
                                        </p:attrNameLst>
                                      </p:cBhvr>
                                      <p:to>
                                        <p:strVal val="visible"/>
                                      </p:to>
                                    </p:set>
                                    <p:animEffect transition="in" filter="wipe(up)">
                                      <p:cBhvr>
                                        <p:cTn id="21" dur="500"/>
                                        <p:tgtEl>
                                          <p:spTgt spid="94211">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94211">
                                            <p:txEl>
                                              <p:pRg st="9" end="9"/>
                                            </p:txEl>
                                          </p:spTgt>
                                        </p:tgtEl>
                                        <p:attrNameLst>
                                          <p:attrName>style.visibility</p:attrName>
                                        </p:attrNameLst>
                                      </p:cBhvr>
                                      <p:to>
                                        <p:strVal val="visible"/>
                                      </p:to>
                                    </p:set>
                                    <p:animEffect transition="in" filter="wipe(up)">
                                      <p:cBhvr>
                                        <p:cTn id="26" dur="500"/>
                                        <p:tgtEl>
                                          <p:spTgt spid="942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36A6-F045-B94D-BAA4-9335BB0FF96C}"/>
              </a:ext>
            </a:extLst>
          </p:cNvPr>
          <p:cNvSpPr>
            <a:spLocks noGrp="1"/>
          </p:cNvSpPr>
          <p:nvPr>
            <p:ph type="title"/>
          </p:nvPr>
        </p:nvSpPr>
        <p:spPr/>
        <p:txBody>
          <a:bodyPr/>
          <a:lstStyle/>
          <a:p>
            <a:r>
              <a:rPr lang="en-US" b="1" dirty="0"/>
              <a:t>Documentation of 30-Day Review </a:t>
            </a:r>
          </a:p>
        </p:txBody>
      </p:sp>
      <p:sp>
        <p:nvSpPr>
          <p:cNvPr id="3" name="Content Placeholder 2">
            <a:extLst>
              <a:ext uri="{FF2B5EF4-FFF2-40B4-BE49-F238E27FC236}">
                <a16:creationId xmlns:a16="http://schemas.microsoft.com/office/drawing/2014/main" id="{CD8431E1-35EB-0641-AD56-89B0F4FF0971}"/>
              </a:ext>
            </a:extLst>
          </p:cNvPr>
          <p:cNvSpPr>
            <a:spLocks noGrp="1"/>
          </p:cNvSpPr>
          <p:nvPr>
            <p:ph idx="1"/>
          </p:nvPr>
        </p:nvSpPr>
        <p:spPr>
          <a:xfrm>
            <a:off x="1371600" y="1570892"/>
            <a:ext cx="9601200" cy="4601308"/>
          </a:xfrm>
        </p:spPr>
        <p:txBody>
          <a:bodyPr>
            <a:normAutofit lnSpcReduction="10000"/>
          </a:bodyPr>
          <a:lstStyle/>
          <a:p>
            <a:r>
              <a:rPr lang="en-US" sz="2800" dirty="0"/>
              <a:t>Every 30 days, the licensed clinician designated by the enrolled school provider’s care plan team should evaluate and document the rehabilitation assistant’s (RA’s) ability to perform the medical/behavioral tasks outlined in the plan of care. He-W 589.03. </a:t>
            </a:r>
            <a:r>
              <a:rPr lang="en-US" sz="2800" dirty="0">
                <a:solidFill>
                  <a:srgbClr val="FF0000"/>
                </a:solidFill>
              </a:rPr>
              <a:t>  </a:t>
            </a:r>
            <a:endParaRPr lang="en-US" sz="2800" dirty="0"/>
          </a:p>
          <a:p>
            <a:r>
              <a:rPr lang="en-US" sz="2800" dirty="0"/>
              <a:t>The licensed clinician shall review activities performed by the RA and the effectiveness of such activities as observed by the RA. </a:t>
            </a:r>
          </a:p>
          <a:p>
            <a:r>
              <a:rPr lang="en-US" sz="2800" dirty="0"/>
              <a:t>The 30-day review must be signed by the licensed clinician. </a:t>
            </a:r>
          </a:p>
          <a:p>
            <a:r>
              <a:rPr lang="en-US" sz="2800" dirty="0"/>
              <a:t>30-day review documentation must meet all requirements under He-W 589.06 (d) (</a:t>
            </a:r>
            <a:r>
              <a:rPr lang="en-US" sz="2800" i="1" dirty="0"/>
              <a:t>see</a:t>
            </a:r>
            <a:r>
              <a:rPr lang="en-US" sz="2800" dirty="0"/>
              <a:t> </a:t>
            </a:r>
            <a:r>
              <a:rPr lang="en-US" sz="2800" i="1" dirty="0"/>
              <a:t>next slide</a:t>
            </a:r>
            <a:r>
              <a:rPr lang="en-US" sz="2800" dirty="0"/>
              <a:t>).</a:t>
            </a:r>
          </a:p>
          <a:p>
            <a:endParaRPr lang="en-US" dirty="0"/>
          </a:p>
        </p:txBody>
      </p:sp>
    </p:spTree>
    <p:extLst>
      <p:ext uri="{BB962C8B-B14F-4D97-AF65-F5344CB8AC3E}">
        <p14:creationId xmlns:p14="http://schemas.microsoft.com/office/powerpoint/2010/main" val="229775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B645DD43-E4BB-4C6A-B72C-96D32FEDD1CF}" type="slidenum">
              <a:rPr lang="en-US" altLang="en-US" sz="1400"/>
              <a:pPr>
                <a:spcBef>
                  <a:spcPct val="50000"/>
                </a:spcBef>
                <a:buClrTx/>
                <a:buSzTx/>
                <a:buFontTx/>
                <a:buNone/>
              </a:pPr>
              <a:t>13</a:t>
            </a:fld>
            <a:endParaRPr lang="en-US" altLang="en-US" sz="1400"/>
          </a:p>
        </p:txBody>
      </p:sp>
      <p:sp>
        <p:nvSpPr>
          <p:cNvPr id="94211" name="Rectangle 1027"/>
          <p:cNvSpPr>
            <a:spLocks noGrp="1" noChangeArrowheads="1"/>
          </p:cNvSpPr>
          <p:nvPr>
            <p:ph type="body" idx="1"/>
          </p:nvPr>
        </p:nvSpPr>
        <p:spPr>
          <a:xfrm>
            <a:off x="2697163" y="1752600"/>
            <a:ext cx="7772400" cy="4724400"/>
          </a:xfrm>
        </p:spPr>
        <p:txBody>
          <a:bodyPr>
            <a:normAutofit fontScale="70000" lnSpcReduction="20000"/>
          </a:bodyPr>
          <a:lstStyle/>
          <a:p>
            <a:pPr eaLnBrk="1" hangingPunct="1">
              <a:lnSpc>
                <a:spcPct val="90000"/>
              </a:lnSpc>
              <a:buFont typeface="Wingdings" panose="05000000000000000000" pitchFamily="2" charset="2"/>
              <a:buChar char="§"/>
              <a:defRPr/>
            </a:pPr>
            <a:r>
              <a:rPr lang="en-US" altLang="en-US" sz="2800" dirty="0"/>
              <a:t>The type of contact i.e. face to face, observation, telephone call</a:t>
            </a:r>
          </a:p>
          <a:p>
            <a:pPr eaLnBrk="1" hangingPunct="1">
              <a:lnSpc>
                <a:spcPct val="90000"/>
              </a:lnSpc>
              <a:buFont typeface="Wingdings" panose="05000000000000000000" pitchFamily="2" charset="2"/>
              <a:buChar char="§"/>
              <a:defRPr/>
            </a:pPr>
            <a:r>
              <a:rPr lang="en-US" altLang="en-US" sz="2800" dirty="0"/>
              <a:t>Areas covered i.e. duties and expectations, skills development</a:t>
            </a:r>
          </a:p>
          <a:p>
            <a:pPr eaLnBrk="1" hangingPunct="1">
              <a:lnSpc>
                <a:spcPct val="90000"/>
              </a:lnSpc>
              <a:buFont typeface="Wingdings" panose="05000000000000000000" pitchFamily="2" charset="2"/>
              <a:buChar char="§"/>
              <a:defRPr/>
            </a:pPr>
            <a:r>
              <a:rPr lang="en-US" altLang="en-US" sz="2800" dirty="0"/>
              <a:t>List of trainings completed within past 30 days</a:t>
            </a:r>
          </a:p>
          <a:p>
            <a:pPr eaLnBrk="1" hangingPunct="1">
              <a:lnSpc>
                <a:spcPct val="90000"/>
              </a:lnSpc>
              <a:buFont typeface="Wingdings" panose="05000000000000000000" pitchFamily="2" charset="2"/>
              <a:buChar char="§"/>
              <a:defRPr/>
            </a:pPr>
            <a:r>
              <a:rPr lang="en-US" altLang="en-US" sz="2800" dirty="0"/>
              <a:t>Issues identified, if any and action to be taken</a:t>
            </a:r>
          </a:p>
          <a:p>
            <a:pPr eaLnBrk="1" hangingPunct="1">
              <a:lnSpc>
                <a:spcPct val="90000"/>
              </a:lnSpc>
              <a:buFont typeface="Wingdings" panose="05000000000000000000" pitchFamily="2" charset="2"/>
              <a:buChar char="§"/>
              <a:defRPr/>
            </a:pPr>
            <a:r>
              <a:rPr lang="en-US" altLang="en-US" sz="2800" dirty="0"/>
              <a:t>Date of next session</a:t>
            </a:r>
          </a:p>
          <a:p>
            <a:pPr lvl="0"/>
            <a:r>
              <a:rPr lang="en-US" sz="2800" dirty="0"/>
              <a:t>Date of the current session</a:t>
            </a:r>
          </a:p>
          <a:p>
            <a:pPr lvl="0"/>
            <a:r>
              <a:rPr lang="en-US" sz="2800" dirty="0"/>
              <a:t>Attestation that the services were provided</a:t>
            </a:r>
          </a:p>
          <a:p>
            <a:pPr lvl="0"/>
            <a:r>
              <a:rPr lang="en-US" sz="2800" dirty="0"/>
              <a:t>Licensed clinician signature and attestation that the services were conducted in accordance with care plan </a:t>
            </a:r>
          </a:p>
          <a:p>
            <a:pPr marL="0" indent="0">
              <a:lnSpc>
                <a:spcPct val="90000"/>
              </a:lnSpc>
              <a:buNone/>
              <a:defRPr/>
            </a:pPr>
            <a:endParaRPr lang="en-US" altLang="en-US" sz="2800" dirty="0"/>
          </a:p>
          <a:p>
            <a:pPr marL="0" indent="0">
              <a:lnSpc>
                <a:spcPct val="90000"/>
              </a:lnSpc>
              <a:buNone/>
              <a:defRPr/>
            </a:pPr>
            <a:endParaRPr lang="en-US" altLang="en-US" sz="2800" dirty="0"/>
          </a:p>
          <a:p>
            <a:pPr eaLnBrk="1" hangingPunct="1">
              <a:lnSpc>
                <a:spcPct val="90000"/>
              </a:lnSpc>
              <a:buFont typeface="Wingdings" panose="05000000000000000000" pitchFamily="2" charset="2"/>
              <a:buChar char="ü"/>
              <a:defRPr/>
            </a:pPr>
            <a:endParaRPr lang="en-US" altLang="en-US" sz="2800" dirty="0"/>
          </a:p>
          <a:p>
            <a:pPr marL="0" indent="0">
              <a:lnSpc>
                <a:spcPct val="90000"/>
              </a:lnSpc>
              <a:buNone/>
              <a:defRPr/>
            </a:pPr>
            <a:r>
              <a:rPr lang="en-US" altLang="en-US" sz="2800" dirty="0"/>
              <a:t>    </a:t>
            </a:r>
          </a:p>
          <a:p>
            <a:pPr marL="0" indent="0">
              <a:lnSpc>
                <a:spcPct val="50000"/>
              </a:lnSpc>
              <a:buNone/>
              <a:defRPr/>
            </a:pPr>
            <a:endParaRPr lang="en-US" altLang="en-US" sz="2800" dirty="0"/>
          </a:p>
        </p:txBody>
      </p:sp>
      <p:sp>
        <p:nvSpPr>
          <p:cNvPr id="24580" name="Rectangle 1033"/>
          <p:cNvSpPr>
            <a:spLocks noGrp="1" noChangeArrowheads="1"/>
          </p:cNvSpPr>
          <p:nvPr>
            <p:ph type="title"/>
          </p:nvPr>
        </p:nvSpPr>
        <p:spPr>
          <a:xfrm>
            <a:off x="2362200" y="304800"/>
            <a:ext cx="7772400" cy="838200"/>
          </a:xfrm>
          <a:noFill/>
        </p:spPr>
        <p:txBody>
          <a:bodyPr>
            <a:normAutofit fontScale="90000"/>
          </a:bodyPr>
          <a:lstStyle/>
          <a:p>
            <a:pPr algn="ctr" eaLnBrk="1" hangingPunct="1"/>
            <a:r>
              <a:rPr lang="en-US" altLang="en-US" sz="4000" dirty="0"/>
              <a:t>Documentation Requirements Cont.</a:t>
            </a:r>
          </a:p>
        </p:txBody>
      </p:sp>
      <p:sp>
        <p:nvSpPr>
          <p:cNvPr id="24581" name="Text Box 1034"/>
          <p:cNvSpPr txBox="1">
            <a:spLocks noChangeArrowheads="1"/>
          </p:cNvSpPr>
          <p:nvPr/>
        </p:nvSpPr>
        <p:spPr bwMode="auto">
          <a:xfrm>
            <a:off x="3124200" y="48006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18539898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up)">
                                      <p:cBhvr>
                                        <p:cTn id="7" dur="500"/>
                                        <p:tgtEl>
                                          <p:spTgt spid="94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wipe(up)">
                                      <p:cBhvr>
                                        <p:cTn id="12" dur="500"/>
                                        <p:tgtEl>
                                          <p:spTgt spid="942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4211">
                                            <p:txEl>
                                              <p:pRg st="2" end="2"/>
                                            </p:txEl>
                                          </p:spTgt>
                                        </p:tgtEl>
                                        <p:attrNameLst>
                                          <p:attrName>style.visibility</p:attrName>
                                        </p:attrNameLst>
                                      </p:cBhvr>
                                      <p:to>
                                        <p:strVal val="visible"/>
                                      </p:to>
                                    </p:set>
                                    <p:animEffect transition="in" filter="wipe(up)">
                                      <p:cBhvr>
                                        <p:cTn id="17" dur="500"/>
                                        <p:tgtEl>
                                          <p:spTgt spid="942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4211">
                                            <p:txEl>
                                              <p:pRg st="3" end="3"/>
                                            </p:txEl>
                                          </p:spTgt>
                                        </p:tgtEl>
                                        <p:attrNameLst>
                                          <p:attrName>style.visibility</p:attrName>
                                        </p:attrNameLst>
                                      </p:cBhvr>
                                      <p:to>
                                        <p:strVal val="visible"/>
                                      </p:to>
                                    </p:set>
                                    <p:animEffect transition="in" filter="wipe(up)">
                                      <p:cBhvr>
                                        <p:cTn id="22" dur="500"/>
                                        <p:tgtEl>
                                          <p:spTgt spid="942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4211">
                                            <p:txEl>
                                              <p:pRg st="4" end="4"/>
                                            </p:txEl>
                                          </p:spTgt>
                                        </p:tgtEl>
                                        <p:attrNameLst>
                                          <p:attrName>style.visibility</p:attrName>
                                        </p:attrNameLst>
                                      </p:cBhvr>
                                      <p:to>
                                        <p:strVal val="visible"/>
                                      </p:to>
                                    </p:set>
                                    <p:animEffect transition="in" filter="wipe(up)">
                                      <p:cBhvr>
                                        <p:cTn id="27" dur="500"/>
                                        <p:tgtEl>
                                          <p:spTgt spid="942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94211">
                                            <p:txEl>
                                              <p:pRg st="5" end="5"/>
                                            </p:txEl>
                                          </p:spTgt>
                                        </p:tgtEl>
                                        <p:attrNameLst>
                                          <p:attrName>style.visibility</p:attrName>
                                        </p:attrNameLst>
                                      </p:cBhvr>
                                      <p:to>
                                        <p:strVal val="visible"/>
                                      </p:to>
                                    </p:set>
                                    <p:animEffect transition="in" filter="wipe(up)">
                                      <p:cBhvr>
                                        <p:cTn id="32" dur="500"/>
                                        <p:tgtEl>
                                          <p:spTgt spid="942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4211">
                                            <p:txEl>
                                              <p:pRg st="6" end="6"/>
                                            </p:txEl>
                                          </p:spTgt>
                                        </p:tgtEl>
                                        <p:attrNameLst>
                                          <p:attrName>style.visibility</p:attrName>
                                        </p:attrNameLst>
                                      </p:cBhvr>
                                      <p:to>
                                        <p:strVal val="visible"/>
                                      </p:to>
                                    </p:set>
                                    <p:animEffect transition="in" filter="wipe(up)">
                                      <p:cBhvr>
                                        <p:cTn id="37" dur="500"/>
                                        <p:tgtEl>
                                          <p:spTgt spid="942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94211">
                                            <p:txEl>
                                              <p:pRg st="7" end="7"/>
                                            </p:txEl>
                                          </p:spTgt>
                                        </p:tgtEl>
                                        <p:attrNameLst>
                                          <p:attrName>style.visibility</p:attrName>
                                        </p:attrNameLst>
                                      </p:cBhvr>
                                      <p:to>
                                        <p:strVal val="visible"/>
                                      </p:to>
                                    </p:set>
                                    <p:animEffect transition="in" filter="wipe(up)">
                                      <p:cBhvr>
                                        <p:cTn id="42" dur="500"/>
                                        <p:tgtEl>
                                          <p:spTgt spid="9421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94211">
                                            <p:txEl>
                                              <p:pRg st="11" end="11"/>
                                            </p:txEl>
                                          </p:spTgt>
                                        </p:tgtEl>
                                        <p:attrNameLst>
                                          <p:attrName>style.visibility</p:attrName>
                                        </p:attrNameLst>
                                      </p:cBhvr>
                                      <p:to>
                                        <p:strVal val="visible"/>
                                      </p:to>
                                    </p:set>
                                    <p:animEffect transition="in" filter="wipe(up)">
                                      <p:cBhvr>
                                        <p:cTn id="47" dur="500"/>
                                        <p:tgtEl>
                                          <p:spTgt spid="942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FF80-0D75-474B-A790-3B99BA3F8302}"/>
              </a:ext>
            </a:extLst>
          </p:cNvPr>
          <p:cNvSpPr>
            <a:spLocks noGrp="1"/>
          </p:cNvSpPr>
          <p:nvPr>
            <p:ph type="title"/>
          </p:nvPr>
        </p:nvSpPr>
        <p:spPr/>
        <p:txBody>
          <a:bodyPr/>
          <a:lstStyle/>
          <a:p>
            <a:r>
              <a:rPr lang="en-US" b="1" dirty="0"/>
              <a:t>Documentation of 30-day Review</a:t>
            </a:r>
          </a:p>
        </p:txBody>
      </p:sp>
      <p:sp>
        <p:nvSpPr>
          <p:cNvPr id="3" name="Content Placeholder 2">
            <a:extLst>
              <a:ext uri="{FF2B5EF4-FFF2-40B4-BE49-F238E27FC236}">
                <a16:creationId xmlns:a16="http://schemas.microsoft.com/office/drawing/2014/main" id="{841ECBAA-F04D-1A4D-B764-2B9FF26F42F8}"/>
              </a:ext>
            </a:extLst>
          </p:cNvPr>
          <p:cNvSpPr>
            <a:spLocks noGrp="1"/>
          </p:cNvSpPr>
          <p:nvPr>
            <p:ph idx="1"/>
          </p:nvPr>
        </p:nvSpPr>
        <p:spPr>
          <a:xfrm>
            <a:off x="1371600" y="1502229"/>
            <a:ext cx="9601200" cy="4669971"/>
          </a:xfrm>
        </p:spPr>
        <p:txBody>
          <a:bodyPr>
            <a:normAutofit fontScale="55000" lnSpcReduction="20000"/>
          </a:bodyPr>
          <a:lstStyle/>
          <a:p>
            <a:pPr marL="0" lvl="0" indent="0">
              <a:lnSpc>
                <a:spcPct val="114000"/>
              </a:lnSpc>
              <a:buNone/>
            </a:pPr>
            <a:r>
              <a:rPr lang="en-US" sz="4800" dirty="0"/>
              <a:t>Best Practices:</a:t>
            </a:r>
          </a:p>
          <a:p>
            <a:pPr lvl="0">
              <a:lnSpc>
                <a:spcPct val="114000"/>
              </a:lnSpc>
            </a:pPr>
            <a:r>
              <a:rPr lang="en-US" sz="4800" dirty="0"/>
              <a:t>If services were not provided, reason for the cancellation</a:t>
            </a:r>
          </a:p>
          <a:p>
            <a:pPr lvl="0">
              <a:lnSpc>
                <a:spcPct val="114000"/>
              </a:lnSpc>
            </a:pPr>
            <a:r>
              <a:rPr lang="en-US" sz="4800" dirty="0"/>
              <a:t>Type of contact i.e. face to face, observation, telephone call</a:t>
            </a:r>
          </a:p>
          <a:p>
            <a:pPr lvl="0">
              <a:lnSpc>
                <a:spcPct val="114000"/>
              </a:lnSpc>
            </a:pPr>
            <a:r>
              <a:rPr lang="en-US" sz="4800" dirty="0"/>
              <a:t>Areas covered i.e. duties and expectations, skills development</a:t>
            </a:r>
          </a:p>
          <a:p>
            <a:pPr lvl="0">
              <a:lnSpc>
                <a:spcPct val="114000"/>
              </a:lnSpc>
            </a:pPr>
            <a:r>
              <a:rPr lang="en-US" sz="4800" dirty="0"/>
              <a:t>List of RA training (i.e. supervisor training or online learning course) completed within the past 30 days, if applicable</a:t>
            </a:r>
          </a:p>
          <a:p>
            <a:pPr lvl="0">
              <a:lnSpc>
                <a:spcPct val="114000"/>
              </a:lnSpc>
            </a:pPr>
            <a:r>
              <a:rPr lang="en-US" sz="4800" dirty="0"/>
              <a:t>Issues identified for the inability to follow the care plan, the effectiveness of the service, if any and action to be taken</a:t>
            </a:r>
          </a:p>
          <a:p>
            <a:pPr lvl="0">
              <a:lnSpc>
                <a:spcPct val="114000"/>
              </a:lnSpc>
            </a:pPr>
            <a:r>
              <a:rPr lang="en-US" sz="4800" dirty="0"/>
              <a:t>Date of next session</a:t>
            </a:r>
          </a:p>
        </p:txBody>
      </p:sp>
    </p:spTree>
    <p:extLst>
      <p:ext uri="{BB962C8B-B14F-4D97-AF65-F5344CB8AC3E}">
        <p14:creationId xmlns:p14="http://schemas.microsoft.com/office/powerpoint/2010/main" val="3272185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835C5-928E-4A47-A9AF-C7577A6F1E35}"/>
              </a:ext>
            </a:extLst>
          </p:cNvPr>
          <p:cNvSpPr>
            <a:spLocks noGrp="1"/>
          </p:cNvSpPr>
          <p:nvPr>
            <p:ph type="ctrTitle"/>
          </p:nvPr>
        </p:nvSpPr>
        <p:spPr/>
        <p:txBody>
          <a:bodyPr/>
          <a:lstStyle/>
          <a:p>
            <a:r>
              <a:rPr lang="en-US" dirty="0"/>
              <a:t>Specialized Transportation</a:t>
            </a:r>
          </a:p>
        </p:txBody>
      </p:sp>
      <p:sp>
        <p:nvSpPr>
          <p:cNvPr id="3" name="Subtitle 2">
            <a:extLst>
              <a:ext uri="{FF2B5EF4-FFF2-40B4-BE49-F238E27FC236}">
                <a16:creationId xmlns:a16="http://schemas.microsoft.com/office/drawing/2014/main" id="{23030B50-AABB-DA44-BC0B-BF80244FDCA3}"/>
              </a:ext>
            </a:extLst>
          </p:cNvPr>
          <p:cNvSpPr>
            <a:spLocks noGrp="1"/>
          </p:cNvSpPr>
          <p:nvPr>
            <p:ph type="subTitle" idx="1"/>
          </p:nvPr>
        </p:nvSpPr>
        <p:spPr>
          <a:xfrm>
            <a:off x="1100014" y="4670246"/>
            <a:ext cx="7988229" cy="1184144"/>
          </a:xfrm>
        </p:spPr>
        <p:txBody>
          <a:bodyPr/>
          <a:lstStyle/>
          <a:p>
            <a:r>
              <a:rPr lang="en-US" dirty="0"/>
              <a:t>Medicaid to Schools </a:t>
            </a:r>
          </a:p>
          <a:p>
            <a:r>
              <a:rPr lang="en-US" dirty="0"/>
              <a:t>He-W 589.04 (au)</a:t>
            </a:r>
          </a:p>
        </p:txBody>
      </p:sp>
    </p:spTree>
    <p:extLst>
      <p:ext uri="{BB962C8B-B14F-4D97-AF65-F5344CB8AC3E}">
        <p14:creationId xmlns:p14="http://schemas.microsoft.com/office/powerpoint/2010/main" val="4001757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882FD-BFE1-7A49-98B1-FF1052DFEE1A}"/>
              </a:ext>
            </a:extLst>
          </p:cNvPr>
          <p:cNvSpPr>
            <a:spLocks noGrp="1"/>
          </p:cNvSpPr>
          <p:nvPr>
            <p:ph type="title"/>
          </p:nvPr>
        </p:nvSpPr>
        <p:spPr>
          <a:xfrm>
            <a:off x="1600754" y="1087374"/>
            <a:ext cx="8983489" cy="1000978"/>
          </a:xfrm>
        </p:spPr>
        <p:txBody>
          <a:bodyPr>
            <a:normAutofit fontScale="90000"/>
          </a:bodyPr>
          <a:lstStyle/>
          <a:p>
            <a:r>
              <a:rPr lang="en-US" sz="2800" b="1" dirty="0"/>
              <a:t>He-W 589.04 (au) </a:t>
            </a:r>
            <a:br>
              <a:rPr lang="en-US" sz="2800" dirty="0"/>
            </a:br>
            <a:r>
              <a:rPr lang="en-US" sz="2800" dirty="0"/>
              <a:t>Specialized transportation shall be a billable service as follows:</a:t>
            </a:r>
          </a:p>
        </p:txBody>
      </p:sp>
      <p:sp>
        <p:nvSpPr>
          <p:cNvPr id="3" name="Content Placeholder 2">
            <a:extLst>
              <a:ext uri="{FF2B5EF4-FFF2-40B4-BE49-F238E27FC236}">
                <a16:creationId xmlns:a16="http://schemas.microsoft.com/office/drawing/2014/main" id="{52C648EB-B52D-8E4C-9061-95EB63C7A369}"/>
              </a:ext>
            </a:extLst>
          </p:cNvPr>
          <p:cNvSpPr>
            <a:spLocks noGrp="1"/>
          </p:cNvSpPr>
          <p:nvPr>
            <p:ph idx="1"/>
          </p:nvPr>
        </p:nvSpPr>
        <p:spPr>
          <a:xfrm>
            <a:off x="1600753" y="2535446"/>
            <a:ext cx="8983489" cy="3554457"/>
          </a:xfrm>
        </p:spPr>
        <p:txBody>
          <a:bodyPr>
            <a:normAutofit fontScale="92500" lnSpcReduction="20000"/>
          </a:bodyPr>
          <a:lstStyle/>
          <a:p>
            <a:pPr marL="502920" lvl="1" indent="0" fontAlgn="base">
              <a:buNone/>
            </a:pPr>
            <a:r>
              <a:rPr lang="en-US" sz="1600" dirty="0">
                <a:solidFill>
                  <a:schemeClr val="tx1"/>
                </a:solidFill>
              </a:rPr>
              <a:t>1) Transportation shall be listed in the student’s IEP as a required service and the student  shall be </a:t>
            </a:r>
            <a:r>
              <a:rPr lang="en-US" sz="1600" b="1" dirty="0">
                <a:solidFill>
                  <a:schemeClr val="tx1"/>
                </a:solidFill>
              </a:rPr>
              <a:t>physically</a:t>
            </a:r>
            <a:r>
              <a:rPr lang="en-US" sz="1600" dirty="0">
                <a:solidFill>
                  <a:schemeClr val="tx1"/>
                </a:solidFill>
              </a:rPr>
              <a:t> in the vehicle for the transportation to be billable to Medicaid;</a:t>
            </a:r>
          </a:p>
          <a:p>
            <a:pPr marL="502920" lvl="1" indent="0" fontAlgn="base">
              <a:buNone/>
            </a:pPr>
            <a:r>
              <a:rPr lang="en-US" sz="1600" dirty="0">
                <a:solidFill>
                  <a:schemeClr val="tx1"/>
                </a:solidFill>
              </a:rPr>
              <a:t>2) Transportation shall be considered a required service if: </a:t>
            </a:r>
          </a:p>
          <a:p>
            <a:pPr marL="960120" lvl="2" indent="0" fontAlgn="base">
              <a:buNone/>
            </a:pPr>
            <a:r>
              <a:rPr lang="en-US" dirty="0">
                <a:solidFill>
                  <a:schemeClr val="tx1"/>
                </a:solidFill>
              </a:rPr>
              <a:t>a) The student requires transportation in a vehicle specially adapted to serve the needs of the disabled student, including a specially adapted school bus; or </a:t>
            </a:r>
          </a:p>
          <a:p>
            <a:pPr marL="960120" lvl="2" indent="0" fontAlgn="base">
              <a:buNone/>
            </a:pPr>
            <a:r>
              <a:rPr lang="en-US" dirty="0">
                <a:solidFill>
                  <a:schemeClr val="tx1"/>
                </a:solidFill>
              </a:rPr>
              <a:t>b) The student resides in an area that does not have school bus transportation, such as those areas in close proximity to a school, but has a medical need for transportation that is noted in the IEP; </a:t>
            </a:r>
          </a:p>
          <a:p>
            <a:pPr marL="502920" lvl="1" indent="0" fontAlgn="base">
              <a:buNone/>
            </a:pPr>
            <a:r>
              <a:rPr lang="en-US" sz="1600" dirty="0">
                <a:solidFill>
                  <a:schemeClr val="tx1"/>
                </a:solidFill>
              </a:rPr>
              <a:t>3) The following transportation may be billed as a Medicaid service: </a:t>
            </a:r>
          </a:p>
          <a:p>
            <a:pPr marL="960120" lvl="2" indent="0" fontAlgn="base">
              <a:buNone/>
            </a:pPr>
            <a:r>
              <a:rPr lang="en-US" dirty="0">
                <a:solidFill>
                  <a:schemeClr val="tx1"/>
                </a:solidFill>
              </a:rPr>
              <a:t>a) Transportation to and from school only on a day when the student receives a Medicaid coverable service at school during the school day; and </a:t>
            </a:r>
          </a:p>
          <a:p>
            <a:pPr marL="960120" lvl="2" indent="0" fontAlgn="base">
              <a:buNone/>
            </a:pPr>
            <a:r>
              <a:rPr lang="en-US" dirty="0">
                <a:solidFill>
                  <a:schemeClr val="tx1"/>
                </a:solidFill>
              </a:rPr>
              <a:t>b) Transportation to and from a Medicaid coverable service in the community during the school day; </a:t>
            </a:r>
          </a:p>
          <a:p>
            <a:pPr marL="502920" lvl="1" indent="0" fontAlgn="base">
              <a:buNone/>
            </a:pPr>
            <a:r>
              <a:rPr lang="en-US" sz="1600" dirty="0">
                <a:solidFill>
                  <a:schemeClr val="tx1"/>
                </a:solidFill>
              </a:rPr>
              <a:t>4) The Medicaid coverable service in (3)a. and (3)b. above shall be listed in the student’s IEP  as a required service; </a:t>
            </a:r>
          </a:p>
        </p:txBody>
      </p:sp>
    </p:spTree>
    <p:extLst>
      <p:ext uri="{BB962C8B-B14F-4D97-AF65-F5344CB8AC3E}">
        <p14:creationId xmlns:p14="http://schemas.microsoft.com/office/powerpoint/2010/main" val="3104676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882FD-BFE1-7A49-98B1-FF1052DFEE1A}"/>
              </a:ext>
            </a:extLst>
          </p:cNvPr>
          <p:cNvSpPr>
            <a:spLocks noGrp="1"/>
          </p:cNvSpPr>
          <p:nvPr>
            <p:ph type="title"/>
          </p:nvPr>
        </p:nvSpPr>
        <p:spPr>
          <a:xfrm>
            <a:off x="1600754" y="1087374"/>
            <a:ext cx="8983489" cy="1000978"/>
          </a:xfrm>
        </p:spPr>
        <p:txBody>
          <a:bodyPr>
            <a:normAutofit fontScale="90000"/>
          </a:bodyPr>
          <a:lstStyle/>
          <a:p>
            <a:r>
              <a:rPr lang="en-US" sz="2800" b="1" dirty="0"/>
              <a:t>He-W 589.04 (au), cont. </a:t>
            </a:r>
            <a:br>
              <a:rPr lang="en-US" sz="2800" dirty="0"/>
            </a:br>
            <a:r>
              <a:rPr lang="en-US" sz="2800" dirty="0"/>
              <a:t>Specialized transportation shall be a billable service as follows:</a:t>
            </a:r>
          </a:p>
        </p:txBody>
      </p:sp>
      <p:sp>
        <p:nvSpPr>
          <p:cNvPr id="3" name="Content Placeholder 2">
            <a:extLst>
              <a:ext uri="{FF2B5EF4-FFF2-40B4-BE49-F238E27FC236}">
                <a16:creationId xmlns:a16="http://schemas.microsoft.com/office/drawing/2014/main" id="{52C648EB-B52D-8E4C-9061-95EB63C7A369}"/>
              </a:ext>
            </a:extLst>
          </p:cNvPr>
          <p:cNvSpPr>
            <a:spLocks noGrp="1"/>
          </p:cNvSpPr>
          <p:nvPr>
            <p:ph idx="1"/>
          </p:nvPr>
        </p:nvSpPr>
        <p:spPr>
          <a:xfrm>
            <a:off x="1600753" y="2535446"/>
            <a:ext cx="8983489" cy="3554457"/>
          </a:xfrm>
        </p:spPr>
        <p:txBody>
          <a:bodyPr>
            <a:normAutofit lnSpcReduction="10000"/>
          </a:bodyPr>
          <a:lstStyle/>
          <a:p>
            <a:pPr marL="502920" lvl="1" indent="0" fontAlgn="base">
              <a:buNone/>
            </a:pPr>
            <a:r>
              <a:rPr lang="en-US" dirty="0">
                <a:solidFill>
                  <a:schemeClr val="tx1"/>
                </a:solidFill>
              </a:rPr>
              <a:t>5) In addition to the documentation required by He-W 589.06, transportation providers shall maintain a daily transportation log to include: </a:t>
            </a:r>
          </a:p>
          <a:p>
            <a:pPr marL="960120" lvl="2" indent="0" fontAlgn="base">
              <a:buNone/>
            </a:pPr>
            <a:r>
              <a:rPr lang="en-US" sz="1800" dirty="0">
                <a:solidFill>
                  <a:schemeClr val="tx1"/>
                </a:solidFill>
              </a:rPr>
              <a:t>a) Student’s name;</a:t>
            </a:r>
          </a:p>
          <a:p>
            <a:pPr marL="960120" lvl="2" indent="0" fontAlgn="base">
              <a:buNone/>
            </a:pPr>
            <a:r>
              <a:rPr lang="en-US" sz="1800" dirty="0">
                <a:solidFill>
                  <a:schemeClr val="tx1"/>
                </a:solidFill>
              </a:rPr>
              <a:t>b) Date of service;</a:t>
            </a:r>
          </a:p>
          <a:p>
            <a:pPr marL="960120" lvl="2" indent="0" fontAlgn="base">
              <a:buNone/>
            </a:pPr>
            <a:r>
              <a:rPr lang="en-US" sz="1800" dirty="0">
                <a:solidFill>
                  <a:schemeClr val="tx1"/>
                </a:solidFill>
              </a:rPr>
              <a:t>c) Clear indication that the student is being transported either one-way or round-trip;</a:t>
            </a:r>
          </a:p>
          <a:p>
            <a:pPr marL="960120" lvl="2" indent="0" fontAlgn="base">
              <a:buNone/>
            </a:pPr>
            <a:r>
              <a:rPr lang="en-US" sz="1800" dirty="0">
                <a:solidFill>
                  <a:schemeClr val="tx1"/>
                </a:solidFill>
              </a:rPr>
              <a:t>d) The total number of students on the bus, both in the morning and the afternoon;</a:t>
            </a:r>
          </a:p>
          <a:p>
            <a:pPr marL="960120" lvl="2" indent="0" fontAlgn="base">
              <a:buNone/>
            </a:pPr>
            <a:r>
              <a:rPr lang="en-US" sz="1800" dirty="0">
                <a:solidFill>
                  <a:schemeClr val="tx1"/>
                </a:solidFill>
              </a:rPr>
              <a:t>e) The total miles the bus traveled, both in the morning and the afternoon; </a:t>
            </a:r>
          </a:p>
          <a:p>
            <a:pPr marL="960120" lvl="2" indent="0" fontAlgn="base">
              <a:buNone/>
            </a:pPr>
            <a:r>
              <a:rPr lang="en-US" sz="1800" dirty="0">
                <a:solidFill>
                  <a:schemeClr val="tx1"/>
                </a:solidFill>
              </a:rPr>
              <a:t>f) Driver’s name; and </a:t>
            </a:r>
          </a:p>
          <a:p>
            <a:pPr marL="960120" lvl="2" indent="0" fontAlgn="base">
              <a:buNone/>
            </a:pPr>
            <a:r>
              <a:rPr lang="en-US" sz="1800" dirty="0">
                <a:solidFill>
                  <a:schemeClr val="tx1"/>
                </a:solidFill>
              </a:rPr>
              <a:t>g) Driver’s signature.</a:t>
            </a:r>
          </a:p>
        </p:txBody>
      </p:sp>
    </p:spTree>
    <p:extLst>
      <p:ext uri="{BB962C8B-B14F-4D97-AF65-F5344CB8AC3E}">
        <p14:creationId xmlns:p14="http://schemas.microsoft.com/office/powerpoint/2010/main" val="3885696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D338-8A1A-EA45-9299-4F07DE54C975}"/>
              </a:ext>
            </a:extLst>
          </p:cNvPr>
          <p:cNvSpPr>
            <a:spLocks noGrp="1"/>
          </p:cNvSpPr>
          <p:nvPr>
            <p:ph type="title"/>
          </p:nvPr>
        </p:nvSpPr>
        <p:spPr>
          <a:xfrm>
            <a:off x="914400" y="322730"/>
            <a:ext cx="10100132" cy="1688950"/>
          </a:xfrm>
        </p:spPr>
        <p:txBody>
          <a:bodyPr>
            <a:normAutofit fontScale="90000"/>
          </a:bodyPr>
          <a:lstStyle/>
          <a:p>
            <a:r>
              <a:rPr lang="en-US" sz="2400" dirty="0">
                <a:solidFill>
                  <a:srgbClr val="FF0000"/>
                </a:solidFill>
              </a:rPr>
              <a:t> Is the entire trip billable to Medicaid regardless of whether the student is on the vehicle or not? </a:t>
            </a:r>
            <a:br>
              <a:rPr lang="en-US" sz="2400" dirty="0">
                <a:solidFill>
                  <a:srgbClr val="FF0000"/>
                </a:solidFill>
              </a:rPr>
            </a:br>
            <a:r>
              <a:rPr lang="en-US" sz="2400" dirty="0">
                <a:solidFill>
                  <a:srgbClr val="FF0000"/>
                </a:solidFill>
              </a:rPr>
              <a:t>(Ex: The bus company logs the total amount of time the bus travels in a given route- 30 miles a day.  Do we need to know that Johnny only traveled 29.2 miles on the bus?)</a:t>
            </a:r>
            <a:br>
              <a:rPr lang="en-US" sz="1800" dirty="0">
                <a:solidFill>
                  <a:srgbClr val="FF0000"/>
                </a:solidFill>
              </a:rPr>
            </a:br>
            <a:endParaRPr lang="en-US" sz="1800" dirty="0">
              <a:solidFill>
                <a:srgbClr val="FF0000"/>
              </a:solidFill>
            </a:endParaRPr>
          </a:p>
        </p:txBody>
      </p:sp>
      <p:sp>
        <p:nvSpPr>
          <p:cNvPr id="44" name="Content Placeholder 2">
            <a:extLst>
              <a:ext uri="{FF2B5EF4-FFF2-40B4-BE49-F238E27FC236}">
                <a16:creationId xmlns:a16="http://schemas.microsoft.com/office/drawing/2014/main" id="{5CCC077E-96F4-D741-BD3A-471CD0895583}"/>
              </a:ext>
            </a:extLst>
          </p:cNvPr>
          <p:cNvSpPr>
            <a:spLocks noGrp="1"/>
          </p:cNvSpPr>
          <p:nvPr>
            <p:ph idx="1"/>
          </p:nvPr>
        </p:nvSpPr>
        <p:spPr>
          <a:xfrm>
            <a:off x="1600753" y="2535446"/>
            <a:ext cx="8983489" cy="3554457"/>
          </a:xfrm>
        </p:spPr>
        <p:txBody>
          <a:bodyPr>
            <a:normAutofit/>
          </a:bodyPr>
          <a:lstStyle/>
          <a:p>
            <a:pPr marL="0" indent="0">
              <a:buNone/>
            </a:pPr>
            <a:r>
              <a:rPr lang="en-US" sz="2800" dirty="0">
                <a:solidFill>
                  <a:schemeClr val="tx1"/>
                </a:solidFill>
              </a:rPr>
              <a:t>A1: Pursuant to He-W 589.04 (au)(1), the transportation must be listed in the student’s IEP and </a:t>
            </a:r>
            <a:r>
              <a:rPr lang="en-US" sz="2800" b="1" dirty="0">
                <a:solidFill>
                  <a:schemeClr val="tx1"/>
                </a:solidFill>
              </a:rPr>
              <a:t>the student must be physically in the vehicle </a:t>
            </a:r>
            <a:r>
              <a:rPr lang="en-US" sz="2800" dirty="0">
                <a:solidFill>
                  <a:schemeClr val="tx1"/>
                </a:solidFill>
              </a:rPr>
              <a:t>for the specialized transportation to be billable to Medicaid. </a:t>
            </a:r>
          </a:p>
          <a:p>
            <a:endParaRPr lang="en-US" dirty="0">
              <a:solidFill>
                <a:schemeClr val="tx1"/>
              </a:solidFill>
            </a:endParaRPr>
          </a:p>
        </p:txBody>
      </p:sp>
    </p:spTree>
    <p:extLst>
      <p:ext uri="{BB962C8B-B14F-4D97-AF65-F5344CB8AC3E}">
        <p14:creationId xmlns:p14="http://schemas.microsoft.com/office/powerpoint/2010/main" val="4064039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D338-8A1A-EA45-9299-4F07DE54C975}"/>
              </a:ext>
            </a:extLst>
          </p:cNvPr>
          <p:cNvSpPr>
            <a:spLocks noGrp="1"/>
          </p:cNvSpPr>
          <p:nvPr>
            <p:ph type="title"/>
          </p:nvPr>
        </p:nvSpPr>
        <p:spPr>
          <a:xfrm>
            <a:off x="957431" y="301215"/>
            <a:ext cx="10049190" cy="1861072"/>
          </a:xfrm>
        </p:spPr>
        <p:txBody>
          <a:bodyPr>
            <a:normAutofit fontScale="90000"/>
          </a:bodyPr>
          <a:lstStyle/>
          <a:p>
            <a:pPr lvl="0" fontAlgn="base"/>
            <a:r>
              <a:rPr lang="en-US" sz="2700" dirty="0">
                <a:solidFill>
                  <a:srgbClr val="FF0000"/>
                </a:solidFill>
              </a:rPr>
              <a:t> Do  Districts need transportation to also be ordered/signed off by a physician? Even if transportation does not specifically need a physician’s authorization, to determine if transportation can be billed, do their services need to have the physician’s authorization on file to be fully considered a billable Medicaid services, therefore allowing transportation to be billed ?  </a:t>
            </a:r>
            <a:br>
              <a:rPr lang="en-US" sz="2000" dirty="0">
                <a:solidFill>
                  <a:srgbClr val="FF0000"/>
                </a:solidFill>
              </a:rPr>
            </a:br>
            <a:r>
              <a:rPr lang="en-US" sz="2000" dirty="0">
                <a:solidFill>
                  <a:srgbClr val="FF0000"/>
                </a:solidFill>
              </a:rPr>
              <a:t> </a:t>
            </a:r>
            <a:br>
              <a:rPr lang="en-US" dirty="0">
                <a:solidFill>
                  <a:srgbClr val="FF0000"/>
                </a:solidFill>
              </a:rPr>
            </a:br>
            <a:br>
              <a:rPr lang="en-US" sz="1800" dirty="0">
                <a:solidFill>
                  <a:srgbClr val="FF0000"/>
                </a:solidFill>
              </a:rPr>
            </a:br>
            <a:endParaRPr lang="en-US" sz="1800" dirty="0">
              <a:solidFill>
                <a:srgbClr val="FF0000"/>
              </a:solidFill>
            </a:endParaRPr>
          </a:p>
        </p:txBody>
      </p:sp>
      <p:sp>
        <p:nvSpPr>
          <p:cNvPr id="44" name="Content Placeholder 2">
            <a:extLst>
              <a:ext uri="{FF2B5EF4-FFF2-40B4-BE49-F238E27FC236}">
                <a16:creationId xmlns:a16="http://schemas.microsoft.com/office/drawing/2014/main" id="{5CCC077E-96F4-D741-BD3A-471CD0895583}"/>
              </a:ext>
            </a:extLst>
          </p:cNvPr>
          <p:cNvSpPr>
            <a:spLocks noGrp="1"/>
          </p:cNvSpPr>
          <p:nvPr>
            <p:ph idx="1"/>
          </p:nvPr>
        </p:nvSpPr>
        <p:spPr>
          <a:xfrm>
            <a:off x="1279019" y="1968649"/>
            <a:ext cx="9735514" cy="4575453"/>
          </a:xfrm>
        </p:spPr>
        <p:txBody>
          <a:bodyPr>
            <a:normAutofit fontScale="77500" lnSpcReduction="20000"/>
          </a:bodyPr>
          <a:lstStyle/>
          <a:p>
            <a:pPr marL="0" indent="0">
              <a:buNone/>
            </a:pPr>
            <a:endParaRPr lang="en-US" sz="1800" dirty="0">
              <a:solidFill>
                <a:schemeClr val="tx1"/>
              </a:solidFill>
            </a:endParaRPr>
          </a:p>
          <a:p>
            <a:pPr marL="0" indent="0">
              <a:buNone/>
            </a:pPr>
            <a:r>
              <a:rPr lang="en-US" sz="1800" dirty="0">
                <a:solidFill>
                  <a:schemeClr val="tx1"/>
                </a:solidFill>
              </a:rPr>
              <a:t>A3: Specialized transportation may be billed without a specific transportation order if on the day the transportation is provided, a Medicaid covered, medically necessary service was provided to the student and the provisions of He-W 589.04 (au) are met.  Please note, the medical service on the day of the transportation must be pursuant to an ordered, or self-ordered, billable service.</a:t>
            </a:r>
          </a:p>
          <a:p>
            <a:r>
              <a:rPr lang="en-US" dirty="0"/>
              <a:t>Pursuant to He-W 589.04 (au), specialized transportation may be billed to Medicaid when specific conditions are met.  </a:t>
            </a:r>
          </a:p>
          <a:p>
            <a:pPr lvl="1"/>
            <a:r>
              <a:rPr lang="en-US" dirty="0"/>
              <a:t>Transportation must be specifically included in the student’s current Care Plan (IEP, 504, or healthcare plan) as a required service.  The plan must clearly state the transportation needs and reason transportation is required; </a:t>
            </a:r>
          </a:p>
          <a:p>
            <a:pPr lvl="1"/>
            <a:r>
              <a:rPr lang="en-US" dirty="0"/>
              <a:t>The student must be physically present in the transportation vehicle; and</a:t>
            </a:r>
          </a:p>
          <a:p>
            <a:pPr lvl="1"/>
            <a:r>
              <a:rPr lang="en-US" dirty="0"/>
              <a:t>An ordered, Medicaid qualified service must be delivered on the day of transportation.</a:t>
            </a:r>
          </a:p>
          <a:p>
            <a:pPr lvl="1"/>
            <a:r>
              <a:rPr lang="en-US" dirty="0"/>
              <a:t>One of the following provisions must be met:</a:t>
            </a:r>
          </a:p>
          <a:p>
            <a:pPr lvl="2"/>
            <a:r>
              <a:rPr lang="en-US" dirty="0"/>
              <a:t>The student requires transportation in a vehicle specially adapted to serve the needs of the disabled student, including a specially adapted school bus; </a:t>
            </a:r>
          </a:p>
          <a:p>
            <a:pPr lvl="3"/>
            <a:r>
              <a:rPr lang="en-US" dirty="0"/>
              <a:t>An adaptation may include, the student requires a person to accompany them on the traditional bus (the need for a person on the bus with the student must be covered by an order in the Care Plan). </a:t>
            </a:r>
          </a:p>
          <a:p>
            <a:pPr lvl="2"/>
            <a:r>
              <a:rPr lang="en-US" dirty="0"/>
              <a:t>The student resides in an area that does not have school bus transportation, such as those areas in close proximity to a school, but has a medical need for transportation that is noted in the IEP,504 or Health Plan</a:t>
            </a:r>
          </a:p>
          <a:p>
            <a:endParaRPr lang="en-US" sz="1800" dirty="0">
              <a:solidFill>
                <a:schemeClr val="tx1"/>
              </a:solidFill>
            </a:endParaRPr>
          </a:p>
        </p:txBody>
      </p:sp>
    </p:spTree>
    <p:extLst>
      <p:ext uri="{BB962C8B-B14F-4D97-AF65-F5344CB8AC3E}">
        <p14:creationId xmlns:p14="http://schemas.microsoft.com/office/powerpoint/2010/main" val="1382567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D54F855-5826-3E46-B93C-E07CD5F9222D}"/>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Medical Necessity</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A4C0CC75-3DC3-0F47-BE0F-65A0051FB61C}"/>
              </a:ext>
            </a:extLst>
          </p:cNvPr>
          <p:cNvSpPr>
            <a:spLocks noGrp="1"/>
          </p:cNvSpPr>
          <p:nvPr>
            <p:ph idx="1"/>
          </p:nvPr>
        </p:nvSpPr>
        <p:spPr>
          <a:xfrm>
            <a:off x="6176720" y="791570"/>
            <a:ext cx="4892308" cy="5262390"/>
          </a:xfrm>
        </p:spPr>
        <p:txBody>
          <a:bodyPr anchor="ctr">
            <a:normAutofit fontScale="92500" lnSpcReduction="20000"/>
          </a:bodyPr>
          <a:lstStyle/>
          <a:p>
            <a:r>
              <a:rPr lang="en-US" sz="3200" dirty="0"/>
              <a:t>Medical necessity is a standard that is being used by Medicaid to decide whether to cover a health-related service.</a:t>
            </a:r>
          </a:p>
          <a:p>
            <a:r>
              <a:rPr lang="en-US" sz="3200" dirty="0"/>
              <a:t>Medical necessity is determined at the time of creation of the IEP, Section 504 plan, or Health Care Plan.</a:t>
            </a:r>
          </a:p>
          <a:p>
            <a:r>
              <a:rPr lang="en-US" sz="3200" dirty="0"/>
              <a:t> Reimbursement is allowable only for medically necessary services.</a:t>
            </a:r>
            <a:endParaRPr lang="en-US" sz="3200" u="sng" dirty="0"/>
          </a:p>
        </p:txBody>
      </p:sp>
    </p:spTree>
    <p:extLst>
      <p:ext uri="{BB962C8B-B14F-4D97-AF65-F5344CB8AC3E}">
        <p14:creationId xmlns:p14="http://schemas.microsoft.com/office/powerpoint/2010/main" val="2519805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D338-8A1A-EA45-9299-4F07DE54C975}"/>
              </a:ext>
            </a:extLst>
          </p:cNvPr>
          <p:cNvSpPr>
            <a:spLocks noGrp="1"/>
          </p:cNvSpPr>
          <p:nvPr>
            <p:ph type="title"/>
          </p:nvPr>
        </p:nvSpPr>
        <p:spPr>
          <a:xfrm>
            <a:off x="1065006" y="946355"/>
            <a:ext cx="9519235" cy="1043810"/>
          </a:xfrm>
        </p:spPr>
        <p:txBody>
          <a:bodyPr>
            <a:normAutofit fontScale="90000"/>
          </a:bodyPr>
          <a:lstStyle/>
          <a:p>
            <a:r>
              <a:rPr lang="en-US" sz="3200" dirty="0">
                <a:solidFill>
                  <a:srgbClr val="FF0000"/>
                </a:solidFill>
              </a:rPr>
              <a:t>Are specialized services reimbursable on a regular bus?</a:t>
            </a:r>
            <a:br>
              <a:rPr lang="en-US" dirty="0">
                <a:solidFill>
                  <a:srgbClr val="FF0000"/>
                </a:solidFill>
              </a:rPr>
            </a:br>
            <a:br>
              <a:rPr lang="en-US" sz="1800" dirty="0"/>
            </a:br>
            <a:endParaRPr lang="en-US" sz="1800" dirty="0"/>
          </a:p>
        </p:txBody>
      </p:sp>
      <p:sp>
        <p:nvSpPr>
          <p:cNvPr id="44" name="Content Placeholder 2">
            <a:extLst>
              <a:ext uri="{FF2B5EF4-FFF2-40B4-BE49-F238E27FC236}">
                <a16:creationId xmlns:a16="http://schemas.microsoft.com/office/drawing/2014/main" id="{5CCC077E-96F4-D741-BD3A-471CD0895583}"/>
              </a:ext>
            </a:extLst>
          </p:cNvPr>
          <p:cNvSpPr>
            <a:spLocks noGrp="1"/>
          </p:cNvSpPr>
          <p:nvPr>
            <p:ph idx="1"/>
          </p:nvPr>
        </p:nvSpPr>
        <p:spPr>
          <a:xfrm>
            <a:off x="1279019" y="2535446"/>
            <a:ext cx="9305224" cy="3554457"/>
          </a:xfrm>
        </p:spPr>
        <p:txBody>
          <a:bodyPr>
            <a:normAutofit/>
          </a:bodyPr>
          <a:lstStyle/>
          <a:p>
            <a:pPr marL="0" indent="0">
              <a:buNone/>
            </a:pPr>
            <a:r>
              <a:rPr lang="en-US" sz="2800" dirty="0">
                <a:solidFill>
                  <a:schemeClr val="tx1"/>
                </a:solidFill>
              </a:rPr>
              <a:t> A5: If medically necessary and listed in the student’s IEP, Section 504 Plan, or Health Care Plan, a professional’s (i.e. a nurse or rehabilitative assistant) services are reimbursable on a regular bus. </a:t>
            </a:r>
          </a:p>
        </p:txBody>
      </p:sp>
    </p:spTree>
    <p:extLst>
      <p:ext uri="{BB962C8B-B14F-4D97-AF65-F5344CB8AC3E}">
        <p14:creationId xmlns:p14="http://schemas.microsoft.com/office/powerpoint/2010/main" val="2848151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D338-8A1A-EA45-9299-4F07DE54C975}"/>
              </a:ext>
            </a:extLst>
          </p:cNvPr>
          <p:cNvSpPr>
            <a:spLocks noGrp="1"/>
          </p:cNvSpPr>
          <p:nvPr>
            <p:ph type="title"/>
          </p:nvPr>
        </p:nvSpPr>
        <p:spPr>
          <a:xfrm>
            <a:off x="1086522" y="537883"/>
            <a:ext cx="9497722" cy="1366221"/>
          </a:xfrm>
        </p:spPr>
        <p:txBody>
          <a:bodyPr>
            <a:normAutofit fontScale="90000"/>
          </a:bodyPr>
          <a:lstStyle/>
          <a:p>
            <a:pPr lvl="0" fontAlgn="base"/>
            <a:r>
              <a:rPr lang="en-US" dirty="0">
                <a:solidFill>
                  <a:srgbClr val="FF0000"/>
                </a:solidFill>
              </a:rPr>
              <a:t>What is required in a transportation log? </a:t>
            </a:r>
            <a:br>
              <a:rPr lang="en-US" dirty="0"/>
            </a:br>
            <a:r>
              <a:rPr lang="en-US" dirty="0"/>
              <a:t> </a:t>
            </a:r>
            <a:br>
              <a:rPr lang="en-US" sz="1800" dirty="0"/>
            </a:br>
            <a:endParaRPr lang="en-US" sz="1800" dirty="0"/>
          </a:p>
        </p:txBody>
      </p:sp>
      <p:sp>
        <p:nvSpPr>
          <p:cNvPr id="44" name="Content Placeholder 2">
            <a:extLst>
              <a:ext uri="{FF2B5EF4-FFF2-40B4-BE49-F238E27FC236}">
                <a16:creationId xmlns:a16="http://schemas.microsoft.com/office/drawing/2014/main" id="{5CCC077E-96F4-D741-BD3A-471CD0895583}"/>
              </a:ext>
            </a:extLst>
          </p:cNvPr>
          <p:cNvSpPr>
            <a:spLocks noGrp="1"/>
          </p:cNvSpPr>
          <p:nvPr>
            <p:ph idx="1"/>
          </p:nvPr>
        </p:nvSpPr>
        <p:spPr>
          <a:xfrm>
            <a:off x="1170465" y="2535446"/>
            <a:ext cx="9413778" cy="3554457"/>
          </a:xfrm>
        </p:spPr>
        <p:txBody>
          <a:bodyPr>
            <a:normAutofit/>
          </a:bodyPr>
          <a:lstStyle/>
          <a:p>
            <a:pPr marL="0" indent="0">
              <a:buNone/>
            </a:pPr>
            <a:r>
              <a:rPr lang="en-US" sz="2400" dirty="0">
                <a:solidFill>
                  <a:schemeClr val="tx1"/>
                </a:solidFill>
              </a:rPr>
              <a:t>A7: He-W 589.04 (au)(5</a:t>
            </a:r>
            <a:r>
              <a:rPr lang="en-US" sz="1200" dirty="0">
                <a:solidFill>
                  <a:schemeClr val="tx1"/>
                </a:solidFill>
              </a:rPr>
              <a:t> </a:t>
            </a:r>
            <a:r>
              <a:rPr lang="en-US" sz="2400" dirty="0">
                <a:solidFill>
                  <a:schemeClr val="tx1"/>
                </a:solidFill>
              </a:rPr>
              <a:t>) states:</a:t>
            </a:r>
            <a:r>
              <a:rPr lang="en-US" dirty="0">
                <a:solidFill>
                  <a:schemeClr val="tx1"/>
                </a:solidFill>
              </a:rPr>
              <a:t> </a:t>
            </a:r>
            <a:r>
              <a:rPr lang="en-US" sz="2400" dirty="0">
                <a:solidFill>
                  <a:schemeClr val="tx1"/>
                </a:solidFill>
              </a:rPr>
              <a:t>In addition to the documentation required by He-W 589.06, transportation providers shall maintain a daily transportation log to include: </a:t>
            </a:r>
            <a:endParaRPr lang="en-US" dirty="0">
              <a:solidFill>
                <a:schemeClr val="tx1"/>
              </a:solidFill>
            </a:endParaRPr>
          </a:p>
          <a:p>
            <a:pPr lvl="2" fontAlgn="base"/>
            <a:r>
              <a:rPr lang="en-US" sz="1800" dirty="0">
                <a:solidFill>
                  <a:schemeClr val="tx1"/>
                </a:solidFill>
              </a:rPr>
              <a:t>Student’s name;</a:t>
            </a:r>
            <a:endParaRPr lang="en-US" dirty="0">
              <a:solidFill>
                <a:schemeClr val="tx1"/>
              </a:solidFill>
            </a:endParaRPr>
          </a:p>
          <a:p>
            <a:pPr lvl="2" fontAlgn="base"/>
            <a:r>
              <a:rPr lang="en-US" sz="1800" dirty="0">
                <a:solidFill>
                  <a:schemeClr val="tx1"/>
                </a:solidFill>
              </a:rPr>
              <a:t>Date of service;</a:t>
            </a:r>
            <a:endParaRPr lang="en-US" dirty="0">
              <a:solidFill>
                <a:schemeClr val="tx1"/>
              </a:solidFill>
            </a:endParaRPr>
          </a:p>
          <a:p>
            <a:pPr lvl="2" fontAlgn="base"/>
            <a:r>
              <a:rPr lang="en-US" sz="1800" dirty="0">
                <a:solidFill>
                  <a:schemeClr val="tx1"/>
                </a:solidFill>
              </a:rPr>
              <a:t>Clear indication that the student is being transported either one-way or round-trip;</a:t>
            </a:r>
            <a:endParaRPr lang="en-US" dirty="0">
              <a:solidFill>
                <a:schemeClr val="tx1"/>
              </a:solidFill>
            </a:endParaRPr>
          </a:p>
          <a:p>
            <a:pPr lvl="2" fontAlgn="base"/>
            <a:r>
              <a:rPr lang="en-US" sz="1800" dirty="0">
                <a:solidFill>
                  <a:schemeClr val="tx1"/>
                </a:solidFill>
              </a:rPr>
              <a:t>The total number of students on the bus, both in the morning and the afternoon;</a:t>
            </a:r>
            <a:endParaRPr lang="en-US" dirty="0">
              <a:solidFill>
                <a:schemeClr val="tx1"/>
              </a:solidFill>
            </a:endParaRPr>
          </a:p>
          <a:p>
            <a:pPr lvl="2" fontAlgn="base"/>
            <a:r>
              <a:rPr lang="en-US" sz="1800" dirty="0">
                <a:solidFill>
                  <a:schemeClr val="tx1"/>
                </a:solidFill>
              </a:rPr>
              <a:t>The total miles the bus traveled, both in the morning and the afternoon; </a:t>
            </a:r>
            <a:endParaRPr lang="en-US" dirty="0">
              <a:solidFill>
                <a:schemeClr val="tx1"/>
              </a:solidFill>
            </a:endParaRPr>
          </a:p>
          <a:p>
            <a:pPr lvl="2" fontAlgn="base"/>
            <a:r>
              <a:rPr lang="en-US" sz="1800" dirty="0">
                <a:solidFill>
                  <a:schemeClr val="tx1"/>
                </a:solidFill>
              </a:rPr>
              <a:t>Driver’s name; and </a:t>
            </a:r>
            <a:endParaRPr lang="en-US" dirty="0">
              <a:solidFill>
                <a:schemeClr val="tx1"/>
              </a:solidFill>
            </a:endParaRPr>
          </a:p>
          <a:p>
            <a:pPr lvl="2" fontAlgn="base"/>
            <a:r>
              <a:rPr lang="en-US" sz="1800" dirty="0">
                <a:solidFill>
                  <a:schemeClr val="tx1"/>
                </a:solidFill>
              </a:rPr>
              <a:t>Driver’s signature.</a:t>
            </a:r>
            <a:endParaRPr lang="en-US" dirty="0">
              <a:solidFill>
                <a:schemeClr val="tx1"/>
              </a:solidFill>
            </a:endParaRPr>
          </a:p>
        </p:txBody>
      </p:sp>
    </p:spTree>
    <p:extLst>
      <p:ext uri="{BB962C8B-B14F-4D97-AF65-F5344CB8AC3E}">
        <p14:creationId xmlns:p14="http://schemas.microsoft.com/office/powerpoint/2010/main" val="3912515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D338-8A1A-EA45-9299-4F07DE54C975}"/>
              </a:ext>
            </a:extLst>
          </p:cNvPr>
          <p:cNvSpPr>
            <a:spLocks noGrp="1"/>
          </p:cNvSpPr>
          <p:nvPr>
            <p:ph type="title"/>
          </p:nvPr>
        </p:nvSpPr>
        <p:spPr>
          <a:xfrm>
            <a:off x="544750" y="1089497"/>
            <a:ext cx="10039494" cy="1320587"/>
          </a:xfrm>
        </p:spPr>
        <p:txBody>
          <a:bodyPr>
            <a:normAutofit fontScale="90000"/>
          </a:bodyPr>
          <a:lstStyle/>
          <a:p>
            <a:pPr lvl="0" fontAlgn="base"/>
            <a:r>
              <a:rPr lang="en-US" dirty="0"/>
              <a:t>  </a:t>
            </a:r>
            <a:r>
              <a:rPr lang="en-US" dirty="0">
                <a:solidFill>
                  <a:srgbClr val="FF0000"/>
                </a:solidFill>
              </a:rPr>
              <a:t>How are miles calculated? </a:t>
            </a:r>
            <a:br>
              <a:rPr lang="en-US" dirty="0">
                <a:solidFill>
                  <a:srgbClr val="FF0000"/>
                </a:solidFill>
              </a:rPr>
            </a:br>
            <a:r>
              <a:rPr lang="en-US" dirty="0"/>
              <a:t> </a:t>
            </a:r>
            <a:br>
              <a:rPr lang="en-US" sz="1800" dirty="0"/>
            </a:br>
            <a:endParaRPr lang="en-US" sz="1800" dirty="0"/>
          </a:p>
        </p:txBody>
      </p:sp>
      <p:sp>
        <p:nvSpPr>
          <p:cNvPr id="44" name="Content Placeholder 2">
            <a:extLst>
              <a:ext uri="{FF2B5EF4-FFF2-40B4-BE49-F238E27FC236}">
                <a16:creationId xmlns:a16="http://schemas.microsoft.com/office/drawing/2014/main" id="{5CCC077E-96F4-D741-BD3A-471CD0895583}"/>
              </a:ext>
            </a:extLst>
          </p:cNvPr>
          <p:cNvSpPr>
            <a:spLocks noGrp="1"/>
          </p:cNvSpPr>
          <p:nvPr>
            <p:ph idx="1"/>
          </p:nvPr>
        </p:nvSpPr>
        <p:spPr>
          <a:xfrm>
            <a:off x="1170465" y="2535446"/>
            <a:ext cx="9413778" cy="3554457"/>
          </a:xfrm>
        </p:spPr>
        <p:txBody>
          <a:bodyPr>
            <a:normAutofit/>
          </a:bodyPr>
          <a:lstStyle/>
          <a:p>
            <a:r>
              <a:rPr lang="en-US" sz="2400" dirty="0">
                <a:solidFill>
                  <a:schemeClr val="tx1"/>
                </a:solidFill>
              </a:rPr>
              <a:t>A8: Miles are calculated based on the total number of students on the bus both in the morning and the afternoon and the total miles the bus traveled both in the morning and the afternoon. </a:t>
            </a:r>
            <a:r>
              <a:rPr lang="en-US" sz="2400" i="1" dirty="0">
                <a:solidFill>
                  <a:schemeClr val="tx1"/>
                </a:solidFill>
              </a:rPr>
              <a:t>He-W 589.04 (au)(5</a:t>
            </a:r>
            <a:r>
              <a:rPr lang="en-US" sz="1200" i="1" dirty="0">
                <a:solidFill>
                  <a:schemeClr val="tx1"/>
                </a:solidFill>
              </a:rPr>
              <a:t> </a:t>
            </a:r>
            <a:r>
              <a:rPr lang="en-US" sz="2400" i="1" dirty="0">
                <a:solidFill>
                  <a:schemeClr val="tx1"/>
                </a:solidFill>
              </a:rPr>
              <a:t>). </a:t>
            </a:r>
          </a:p>
          <a:p>
            <a:r>
              <a:rPr lang="en-US" sz="2400" dirty="0">
                <a:solidFill>
                  <a:schemeClr val="tx1"/>
                </a:solidFill>
              </a:rPr>
              <a:t>Divide the total miles by the total number of students, regardless of Medicaid eligibility. </a:t>
            </a:r>
          </a:p>
          <a:p>
            <a:pPr marL="0" indent="0">
              <a:buNone/>
            </a:pPr>
            <a:r>
              <a:rPr lang="en-US" sz="2400" b="1" i="1" dirty="0">
                <a:solidFill>
                  <a:schemeClr val="tx1"/>
                </a:solidFill>
              </a:rPr>
              <a:t>Ex: Four students on the bus, two have Medicaid. The bus drives 40 miles.  Divide 40 by the four </a:t>
            </a:r>
            <a:r>
              <a:rPr lang="en-US" sz="2400" b="1" i="1" u="sng" dirty="0">
                <a:solidFill>
                  <a:schemeClr val="tx1"/>
                </a:solidFill>
              </a:rPr>
              <a:t>total</a:t>
            </a:r>
            <a:r>
              <a:rPr lang="en-US" sz="2400" b="1" i="1" dirty="0">
                <a:solidFill>
                  <a:schemeClr val="tx1"/>
                </a:solidFill>
              </a:rPr>
              <a:t> students for 10 miles per student. </a:t>
            </a:r>
            <a:endParaRPr lang="en-US" b="1" i="1" dirty="0">
              <a:solidFill>
                <a:schemeClr val="tx1"/>
              </a:solidFill>
            </a:endParaRPr>
          </a:p>
        </p:txBody>
      </p:sp>
    </p:spTree>
    <p:extLst>
      <p:ext uri="{BB962C8B-B14F-4D97-AF65-F5344CB8AC3E}">
        <p14:creationId xmlns:p14="http://schemas.microsoft.com/office/powerpoint/2010/main" val="237593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D338-8A1A-EA45-9299-4F07DE54C975}"/>
              </a:ext>
            </a:extLst>
          </p:cNvPr>
          <p:cNvSpPr>
            <a:spLocks noGrp="1"/>
          </p:cNvSpPr>
          <p:nvPr>
            <p:ph type="title"/>
          </p:nvPr>
        </p:nvSpPr>
        <p:spPr>
          <a:xfrm>
            <a:off x="544750" y="1089497"/>
            <a:ext cx="10039494" cy="1320587"/>
          </a:xfrm>
        </p:spPr>
        <p:txBody>
          <a:bodyPr>
            <a:normAutofit fontScale="90000"/>
          </a:bodyPr>
          <a:lstStyle/>
          <a:p>
            <a:pPr lvl="0" fontAlgn="base"/>
            <a:r>
              <a:rPr lang="en-US" dirty="0"/>
              <a:t>  </a:t>
            </a:r>
            <a:r>
              <a:rPr lang="en-US" dirty="0">
                <a:solidFill>
                  <a:srgbClr val="FF0000"/>
                </a:solidFill>
              </a:rPr>
              <a:t>May districts round when billing milage? </a:t>
            </a:r>
            <a:br>
              <a:rPr lang="en-US" dirty="0">
                <a:solidFill>
                  <a:srgbClr val="FF0000"/>
                </a:solidFill>
              </a:rPr>
            </a:br>
            <a:r>
              <a:rPr lang="en-US" dirty="0">
                <a:solidFill>
                  <a:srgbClr val="FF0000"/>
                </a:solidFill>
              </a:rPr>
              <a:t> </a:t>
            </a:r>
            <a:br>
              <a:rPr lang="en-US" sz="1800" dirty="0">
                <a:solidFill>
                  <a:srgbClr val="FF0000"/>
                </a:solidFill>
              </a:rPr>
            </a:br>
            <a:endParaRPr lang="en-US" sz="1800" dirty="0">
              <a:solidFill>
                <a:srgbClr val="FF0000"/>
              </a:solidFill>
            </a:endParaRPr>
          </a:p>
        </p:txBody>
      </p:sp>
      <p:sp>
        <p:nvSpPr>
          <p:cNvPr id="44" name="Content Placeholder 2">
            <a:extLst>
              <a:ext uri="{FF2B5EF4-FFF2-40B4-BE49-F238E27FC236}">
                <a16:creationId xmlns:a16="http://schemas.microsoft.com/office/drawing/2014/main" id="{5CCC077E-96F4-D741-BD3A-471CD0895583}"/>
              </a:ext>
            </a:extLst>
          </p:cNvPr>
          <p:cNvSpPr>
            <a:spLocks noGrp="1"/>
          </p:cNvSpPr>
          <p:nvPr>
            <p:ph idx="1"/>
          </p:nvPr>
        </p:nvSpPr>
        <p:spPr>
          <a:xfrm>
            <a:off x="1600753" y="2535446"/>
            <a:ext cx="8983489" cy="3554457"/>
          </a:xfrm>
        </p:spPr>
        <p:txBody>
          <a:bodyPr>
            <a:normAutofit/>
          </a:bodyPr>
          <a:lstStyle/>
          <a:p>
            <a:r>
              <a:rPr lang="en-US" sz="2800" dirty="0">
                <a:solidFill>
                  <a:schemeClr val="tx1"/>
                </a:solidFill>
              </a:rPr>
              <a:t>A10: When billing for transportation mileage, it is acceptable to round up. </a:t>
            </a:r>
          </a:p>
          <a:p>
            <a:pPr marL="0" indent="0">
              <a:buNone/>
            </a:pPr>
            <a:r>
              <a:rPr lang="en-US" sz="2800" b="1" i="1" dirty="0">
                <a:solidFill>
                  <a:schemeClr val="tx1"/>
                </a:solidFill>
              </a:rPr>
              <a:t>For example, 18.6 miles can be rounded to 19 miles. </a:t>
            </a:r>
            <a:endParaRPr lang="en-US" sz="2800" dirty="0">
              <a:solidFill>
                <a:schemeClr val="tx1"/>
              </a:solidFill>
            </a:endParaRPr>
          </a:p>
          <a:p>
            <a:pPr marL="0" indent="0">
              <a:buNone/>
            </a:pPr>
            <a:endParaRPr lang="en-US" sz="1400" dirty="0"/>
          </a:p>
        </p:txBody>
      </p:sp>
    </p:spTree>
    <p:extLst>
      <p:ext uri="{BB962C8B-B14F-4D97-AF65-F5344CB8AC3E}">
        <p14:creationId xmlns:p14="http://schemas.microsoft.com/office/powerpoint/2010/main" val="385760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4"/>
          <p:cNvSpPr>
            <a:spLocks noGrp="1"/>
          </p:cNvSpPr>
          <p:nvPr>
            <p:ph type="ctrTitle"/>
          </p:nvPr>
        </p:nvSpPr>
        <p:spPr>
          <a:xfrm>
            <a:off x="2697163" y="1151068"/>
            <a:ext cx="7772400" cy="2485017"/>
          </a:xfrm>
        </p:spPr>
        <p:txBody>
          <a:bodyPr/>
          <a:lstStyle/>
          <a:p>
            <a:pPr algn="ctr"/>
            <a:r>
              <a:rPr lang="en-US" altLang="en-US" sz="4800" b="1" dirty="0"/>
              <a:t>Billing for Therapy Assistants Under Medicaid to Schools</a:t>
            </a:r>
            <a:endParaRPr lang="en-US" altLang="en-US" sz="4800" dirty="0"/>
          </a:p>
        </p:txBody>
      </p:sp>
      <p:sp>
        <p:nvSpPr>
          <p:cNvPr id="35843" name="Content Placeholder 2"/>
          <p:cNvSpPr>
            <a:spLocks noGrp="1"/>
          </p:cNvSpPr>
          <p:nvPr>
            <p:ph type="subTitle" idx="1"/>
          </p:nvPr>
        </p:nvSpPr>
        <p:spPr>
          <a:xfrm>
            <a:off x="2286000" y="3429000"/>
            <a:ext cx="7924800" cy="3048000"/>
          </a:xfrm>
        </p:spPr>
        <p:txBody>
          <a:bodyPr/>
          <a:lstStyle/>
          <a:p>
            <a:pPr algn="ctr"/>
            <a:endParaRPr lang="en-US" altLang="en-US" b="1"/>
          </a:p>
          <a:p>
            <a:pPr algn="ctr"/>
            <a:r>
              <a:rPr lang="en-US" altLang="en-US" b="1"/>
              <a:t> How to Calculate Cost</a:t>
            </a:r>
            <a:endParaRPr lang="en-US" altLang="en-US"/>
          </a:p>
        </p:txBody>
      </p:sp>
      <p:sp>
        <p:nvSpPr>
          <p:cNvPr id="35844" name="Slide Number Placeholder 3"/>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7E4CC3FC-C1EB-4240-9587-77A957953C79}" type="slidenum">
              <a:rPr lang="en-US" altLang="en-US" sz="1400">
                <a:solidFill>
                  <a:srgbClr val="000000"/>
                </a:solidFill>
              </a:rPr>
              <a:pPr>
                <a:spcBef>
                  <a:spcPct val="50000"/>
                </a:spcBef>
                <a:buClrTx/>
                <a:buSzTx/>
                <a:buFontTx/>
                <a:buNone/>
              </a:pPr>
              <a:t>24</a:t>
            </a:fld>
            <a:endParaRPr lang="en-US" altLang="en-US" sz="1400">
              <a:solidFill>
                <a:srgbClr val="000000"/>
              </a:solidFill>
            </a:endParaRPr>
          </a:p>
        </p:txBody>
      </p:sp>
    </p:spTree>
    <p:extLst>
      <p:ext uri="{BB962C8B-B14F-4D97-AF65-F5344CB8AC3E}">
        <p14:creationId xmlns:p14="http://schemas.microsoft.com/office/powerpoint/2010/main" val="1679287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Therapy Assistants</a:t>
            </a:r>
          </a:p>
        </p:txBody>
      </p:sp>
      <p:sp>
        <p:nvSpPr>
          <p:cNvPr id="3" name="Content Placeholder 2"/>
          <p:cNvSpPr>
            <a:spLocks noGrp="1"/>
          </p:cNvSpPr>
          <p:nvPr>
            <p:ph idx="1"/>
          </p:nvPr>
        </p:nvSpPr>
        <p:spPr/>
        <p:txBody>
          <a:bodyPr/>
          <a:lstStyle/>
          <a:p>
            <a:pPr>
              <a:defRPr/>
            </a:pPr>
            <a:r>
              <a:rPr lang="en-US" dirty="0"/>
              <a:t>PT Assistants </a:t>
            </a:r>
          </a:p>
          <a:p>
            <a:pPr>
              <a:defRPr/>
            </a:pPr>
            <a:r>
              <a:rPr lang="en-US" dirty="0"/>
              <a:t>OT Assistants </a:t>
            </a:r>
          </a:p>
          <a:p>
            <a:pPr>
              <a:defRPr/>
            </a:pPr>
            <a:r>
              <a:rPr lang="en-US" dirty="0"/>
              <a:t>Speech and Language assistants </a:t>
            </a:r>
          </a:p>
          <a:p>
            <a:pPr marL="0" indent="0">
              <a:buNone/>
              <a:defRPr/>
            </a:pPr>
            <a:endParaRPr lang="en-US" dirty="0"/>
          </a:p>
        </p:txBody>
      </p:sp>
      <p:sp>
        <p:nvSpPr>
          <p:cNvPr id="36868" name="Slide Number Placeholder 3"/>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43874A6C-5AB6-4A46-8492-04822DE963E1}" type="slidenum">
              <a:rPr lang="en-US" altLang="en-US" sz="1400"/>
              <a:pPr>
                <a:spcBef>
                  <a:spcPct val="50000"/>
                </a:spcBef>
                <a:buClrTx/>
                <a:buSzTx/>
                <a:buFontTx/>
                <a:buNone/>
              </a:pPr>
              <a:t>25</a:t>
            </a:fld>
            <a:endParaRPr lang="en-US" altLang="en-US" sz="1400"/>
          </a:p>
        </p:txBody>
      </p:sp>
    </p:spTree>
    <p:extLst>
      <p:ext uri="{BB962C8B-B14F-4D97-AF65-F5344CB8AC3E}">
        <p14:creationId xmlns:p14="http://schemas.microsoft.com/office/powerpoint/2010/main" val="3014297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Therapy Assistants</a:t>
            </a:r>
          </a:p>
        </p:txBody>
      </p:sp>
      <p:sp>
        <p:nvSpPr>
          <p:cNvPr id="37891" name="Content Placeholder 2"/>
          <p:cNvSpPr>
            <a:spLocks noGrp="1"/>
          </p:cNvSpPr>
          <p:nvPr>
            <p:ph idx="1"/>
          </p:nvPr>
        </p:nvSpPr>
        <p:spPr>
          <a:xfrm>
            <a:off x="2697163" y="1600200"/>
            <a:ext cx="7772400" cy="4495800"/>
          </a:xfrm>
        </p:spPr>
        <p:txBody>
          <a:bodyPr/>
          <a:lstStyle/>
          <a:p>
            <a:r>
              <a:rPr lang="en-US" altLang="en-US" sz="2400" dirty="0"/>
              <a:t>Cannot bill for their own services. </a:t>
            </a:r>
          </a:p>
          <a:p>
            <a:r>
              <a:rPr lang="en-US" altLang="en-US" sz="2400" dirty="0"/>
              <a:t>The supervising licensed therapist must bill for the assistant who has provided services to a student.  </a:t>
            </a:r>
          </a:p>
          <a:p>
            <a:r>
              <a:rPr lang="en-US" altLang="en-US" sz="2400" dirty="0"/>
              <a:t>Appropriate therapy procedure codes apply.</a:t>
            </a:r>
          </a:p>
          <a:p>
            <a:r>
              <a:rPr lang="en-US" altLang="en-US" sz="2400" dirty="0"/>
              <a:t>Although the claim will indicate the provider of record to be the school, </a:t>
            </a:r>
            <a:r>
              <a:rPr lang="en-US" altLang="en-US" sz="2400" b="1" i="1" dirty="0"/>
              <a:t>the amount billed must reflect the actual cost of the assistant not the supervising licensed therapist.</a:t>
            </a:r>
          </a:p>
          <a:p>
            <a:endParaRPr lang="en-US" altLang="en-US" dirty="0"/>
          </a:p>
        </p:txBody>
      </p:sp>
      <p:sp>
        <p:nvSpPr>
          <p:cNvPr id="37892" name="Slide Number Placeholder 3"/>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D3BFD7AF-1C6D-4D64-97D9-BA769B583E63}" type="slidenum">
              <a:rPr lang="en-US" altLang="en-US" sz="1400"/>
              <a:pPr>
                <a:spcBef>
                  <a:spcPct val="50000"/>
                </a:spcBef>
                <a:buClrTx/>
                <a:buSzTx/>
                <a:buFontTx/>
                <a:buNone/>
              </a:pPr>
              <a:t>26</a:t>
            </a:fld>
            <a:endParaRPr lang="en-US" altLang="en-US" sz="1400"/>
          </a:p>
        </p:txBody>
      </p:sp>
    </p:spTree>
    <p:extLst>
      <p:ext uri="{BB962C8B-B14F-4D97-AF65-F5344CB8AC3E}">
        <p14:creationId xmlns:p14="http://schemas.microsoft.com/office/powerpoint/2010/main" val="942393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How to Calculate Cost</a:t>
            </a:r>
          </a:p>
        </p:txBody>
      </p:sp>
      <p:sp>
        <p:nvSpPr>
          <p:cNvPr id="38915" name="Content Placeholder 2"/>
          <p:cNvSpPr>
            <a:spLocks noGrp="1"/>
          </p:cNvSpPr>
          <p:nvPr>
            <p:ph idx="1"/>
          </p:nvPr>
        </p:nvSpPr>
        <p:spPr>
          <a:xfrm>
            <a:off x="2697163" y="1905000"/>
            <a:ext cx="7772400" cy="4724400"/>
          </a:xfrm>
        </p:spPr>
        <p:txBody>
          <a:bodyPr/>
          <a:lstStyle/>
          <a:p>
            <a:pPr>
              <a:defRPr/>
            </a:pPr>
            <a:r>
              <a:rPr lang="en-US" altLang="en-US" dirty="0"/>
              <a:t>The annualized salary </a:t>
            </a:r>
          </a:p>
          <a:p>
            <a:pPr lvl="1">
              <a:defRPr/>
            </a:pPr>
            <a:r>
              <a:rPr lang="en-US" altLang="en-US" dirty="0"/>
              <a:t>The hourly rate </a:t>
            </a:r>
            <a:r>
              <a:rPr lang="en-US" altLang="en-US" dirty="0">
                <a:solidFill>
                  <a:srgbClr val="FF0000"/>
                </a:solidFill>
              </a:rPr>
              <a:t>*</a:t>
            </a:r>
            <a:r>
              <a:rPr lang="en-US" altLang="en-US" dirty="0"/>
              <a:t> amount of hours worked each day </a:t>
            </a:r>
            <a:r>
              <a:rPr lang="en-US" altLang="en-US" dirty="0">
                <a:solidFill>
                  <a:srgbClr val="FF0000"/>
                </a:solidFill>
              </a:rPr>
              <a:t>*</a:t>
            </a:r>
            <a:r>
              <a:rPr lang="en-US" altLang="en-US" dirty="0"/>
              <a:t> the amount days in a school year </a:t>
            </a:r>
            <a:r>
              <a:rPr lang="en-US" altLang="en-US" dirty="0">
                <a:solidFill>
                  <a:srgbClr val="FF0000"/>
                </a:solidFill>
              </a:rPr>
              <a:t>+</a:t>
            </a:r>
            <a:r>
              <a:rPr lang="en-US" altLang="en-US" dirty="0"/>
              <a:t> benefits  </a:t>
            </a:r>
          </a:p>
          <a:p>
            <a:pPr marL="0" indent="0">
              <a:buNone/>
              <a:defRPr/>
            </a:pPr>
            <a:endParaRPr lang="en-US" altLang="en-US" dirty="0"/>
          </a:p>
        </p:txBody>
      </p:sp>
      <p:sp>
        <p:nvSpPr>
          <p:cNvPr id="38916" name="Slide Number Placeholder 3"/>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148D479C-87D6-4E98-9CEA-9210FE38D68C}" type="slidenum">
              <a:rPr lang="en-US" altLang="en-US" sz="1400"/>
              <a:pPr>
                <a:spcBef>
                  <a:spcPct val="50000"/>
                </a:spcBef>
                <a:buClrTx/>
                <a:buSzTx/>
                <a:buFontTx/>
                <a:buNone/>
              </a:pPr>
              <a:t>27</a:t>
            </a:fld>
            <a:endParaRPr lang="en-US" altLang="en-US" sz="1400"/>
          </a:p>
        </p:txBody>
      </p:sp>
    </p:spTree>
    <p:extLst>
      <p:ext uri="{BB962C8B-B14F-4D97-AF65-F5344CB8AC3E}">
        <p14:creationId xmlns:p14="http://schemas.microsoft.com/office/powerpoint/2010/main" val="2973827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t>How to Calculate Cost Continued</a:t>
            </a:r>
          </a:p>
        </p:txBody>
      </p:sp>
      <p:sp>
        <p:nvSpPr>
          <p:cNvPr id="39939" name="Content Placeholder 2"/>
          <p:cNvSpPr>
            <a:spLocks noGrp="1"/>
          </p:cNvSpPr>
          <p:nvPr>
            <p:ph idx="1"/>
          </p:nvPr>
        </p:nvSpPr>
        <p:spPr>
          <a:xfrm>
            <a:off x="2697163" y="1600200"/>
            <a:ext cx="7772400" cy="4648200"/>
          </a:xfrm>
        </p:spPr>
        <p:txBody>
          <a:bodyPr/>
          <a:lstStyle/>
          <a:p>
            <a:r>
              <a:rPr lang="en-US" altLang="en-US"/>
              <a:t>Benefits may include but not be limited to: </a:t>
            </a:r>
          </a:p>
          <a:p>
            <a:pPr lvl="1"/>
            <a:r>
              <a:rPr lang="en-US" altLang="en-US"/>
              <a:t>FICA/Medicare</a:t>
            </a:r>
          </a:p>
          <a:p>
            <a:pPr lvl="1"/>
            <a:r>
              <a:rPr lang="en-US" altLang="en-US"/>
              <a:t>Health insurance</a:t>
            </a:r>
          </a:p>
          <a:p>
            <a:pPr lvl="1"/>
            <a:r>
              <a:rPr lang="en-US" altLang="en-US"/>
              <a:t>Disability </a:t>
            </a:r>
          </a:p>
          <a:p>
            <a:pPr lvl="1"/>
            <a:r>
              <a:rPr lang="en-US" altLang="en-US"/>
              <a:t>Retirement </a:t>
            </a:r>
          </a:p>
          <a:p>
            <a:pPr lvl="1"/>
            <a:r>
              <a:rPr lang="en-US" altLang="en-US"/>
              <a:t>Workers comp</a:t>
            </a:r>
          </a:p>
          <a:p>
            <a:pPr lvl="1"/>
            <a:r>
              <a:rPr lang="en-US" altLang="en-US"/>
              <a:t>Unemployment and any other benefit </a:t>
            </a:r>
          </a:p>
          <a:p>
            <a:endParaRPr lang="en-US" altLang="en-US"/>
          </a:p>
        </p:txBody>
      </p:sp>
      <p:sp>
        <p:nvSpPr>
          <p:cNvPr id="39940" name="Slide Number Placeholder 3"/>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9B2E0A26-0C4D-43D5-B741-63CE622E40D7}" type="slidenum">
              <a:rPr lang="en-US" altLang="en-US" sz="1400"/>
              <a:pPr>
                <a:spcBef>
                  <a:spcPct val="50000"/>
                </a:spcBef>
                <a:buClrTx/>
                <a:buSzTx/>
                <a:buFontTx/>
                <a:buNone/>
              </a:pPr>
              <a:t>28</a:t>
            </a:fld>
            <a:endParaRPr lang="en-US" altLang="en-US" sz="1400"/>
          </a:p>
        </p:txBody>
      </p:sp>
    </p:spTree>
    <p:extLst>
      <p:ext uri="{BB962C8B-B14F-4D97-AF65-F5344CB8AC3E}">
        <p14:creationId xmlns:p14="http://schemas.microsoft.com/office/powerpoint/2010/main" val="2019646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2697163" y="457200"/>
            <a:ext cx="7772400" cy="1295400"/>
          </a:xfrm>
        </p:spPr>
        <p:txBody>
          <a:bodyPr/>
          <a:lstStyle/>
          <a:p>
            <a:r>
              <a:rPr lang="en-US" altLang="en-US" sz="2800"/>
              <a:t>John Smith (a PT Assistant) works 6.5 hours each day for 184 days at a rate of $15.22 per hour.  His yearly salary is $18,203.12</a:t>
            </a:r>
          </a:p>
        </p:txBody>
      </p:sp>
      <p:sp>
        <p:nvSpPr>
          <p:cNvPr id="40963" name="Content Placeholder 4"/>
          <p:cNvSpPr>
            <a:spLocks noGrp="1"/>
          </p:cNvSpPr>
          <p:nvPr>
            <p:ph sz="half" idx="1"/>
          </p:nvPr>
        </p:nvSpPr>
        <p:spPr>
          <a:xfrm>
            <a:off x="2697163" y="1981200"/>
            <a:ext cx="3810000" cy="4495800"/>
          </a:xfrm>
          <a:ln>
            <a:solidFill>
              <a:schemeClr val="accent1"/>
            </a:solidFill>
            <a:miter lim="800000"/>
            <a:headEnd/>
            <a:tailEnd/>
          </a:ln>
        </p:spPr>
        <p:txBody>
          <a:bodyPr/>
          <a:lstStyle/>
          <a:p>
            <a:pPr marL="0" indent="0" algn="ctr">
              <a:buNone/>
            </a:pPr>
            <a:r>
              <a:rPr lang="en-US" altLang="en-US" b="1" u="sng"/>
              <a:t>Benefits</a:t>
            </a:r>
          </a:p>
          <a:p>
            <a:pPr marL="0" indent="0">
              <a:buNone/>
            </a:pPr>
            <a:r>
              <a:rPr lang="en-US" altLang="en-US"/>
              <a:t>FICA/Medicare:  </a:t>
            </a:r>
          </a:p>
          <a:p>
            <a:pPr marL="0" indent="0">
              <a:buNone/>
            </a:pPr>
            <a:r>
              <a:rPr lang="en-US" altLang="en-US"/>
              <a:t>$18,203.12 x .0765 = $1,392.54</a:t>
            </a:r>
          </a:p>
          <a:p>
            <a:pPr marL="0" indent="0">
              <a:buNone/>
            </a:pPr>
            <a:endParaRPr lang="en-US" altLang="en-US"/>
          </a:p>
          <a:p>
            <a:pPr marL="0" indent="0">
              <a:buNone/>
            </a:pPr>
            <a:r>
              <a:rPr lang="en-US" altLang="en-US"/>
              <a:t>Health Insurance = $8,700</a:t>
            </a:r>
          </a:p>
          <a:p>
            <a:pPr marL="0" indent="0">
              <a:buNone/>
            </a:pPr>
            <a:r>
              <a:rPr lang="en-US" altLang="en-US"/>
              <a:t>Disability insurance = $215.00</a:t>
            </a:r>
          </a:p>
          <a:p>
            <a:pPr marL="0" indent="0">
              <a:buNone/>
            </a:pPr>
            <a:r>
              <a:rPr lang="en-US" altLang="en-US"/>
              <a:t>Retirement  = $2,765.74</a:t>
            </a:r>
          </a:p>
          <a:p>
            <a:pPr marL="0" indent="0">
              <a:buNone/>
            </a:pPr>
            <a:r>
              <a:rPr lang="en-US" altLang="en-US"/>
              <a:t>Worker comp = $80.12</a:t>
            </a:r>
          </a:p>
          <a:p>
            <a:pPr marL="0" indent="0">
              <a:buNone/>
            </a:pPr>
            <a:r>
              <a:rPr lang="en-US" altLang="en-US"/>
              <a:t>Unemployment = $182.00</a:t>
            </a:r>
          </a:p>
          <a:p>
            <a:pPr marL="0" indent="0">
              <a:buNone/>
            </a:pPr>
            <a:r>
              <a:rPr lang="en-US" altLang="en-US">
                <a:solidFill>
                  <a:srgbClr val="FF0000"/>
                </a:solidFill>
              </a:rPr>
              <a:t>For a total cost of $31,538.52</a:t>
            </a:r>
          </a:p>
        </p:txBody>
      </p:sp>
      <p:sp>
        <p:nvSpPr>
          <p:cNvPr id="40964" name="Content Placeholder 5"/>
          <p:cNvSpPr>
            <a:spLocks noGrp="1"/>
          </p:cNvSpPr>
          <p:nvPr>
            <p:ph sz="half" idx="2"/>
          </p:nvPr>
        </p:nvSpPr>
        <p:spPr>
          <a:xfrm>
            <a:off x="6659563" y="1981200"/>
            <a:ext cx="3810000" cy="4495800"/>
          </a:xfrm>
          <a:ln>
            <a:solidFill>
              <a:schemeClr val="accent1"/>
            </a:solidFill>
            <a:miter lim="800000"/>
            <a:headEnd/>
            <a:tailEnd/>
          </a:ln>
        </p:spPr>
        <p:txBody>
          <a:bodyPr/>
          <a:lstStyle/>
          <a:p>
            <a:pPr marL="0" indent="0">
              <a:buNone/>
            </a:pPr>
            <a:r>
              <a:rPr lang="en-US" altLang="en-US">
                <a:solidFill>
                  <a:srgbClr val="FF0000"/>
                </a:solidFill>
              </a:rPr>
              <a:t>($31,538.52/184/6.5)</a:t>
            </a:r>
            <a:endParaRPr lang="en-US" altLang="en-US"/>
          </a:p>
          <a:p>
            <a:pPr marL="0" indent="0">
              <a:buNone/>
            </a:pPr>
            <a:r>
              <a:rPr lang="en-US" altLang="en-US" i="1"/>
              <a:t>$31,538.52 total cost</a:t>
            </a:r>
          </a:p>
          <a:p>
            <a:pPr marL="0" indent="0">
              <a:buNone/>
            </a:pPr>
            <a:r>
              <a:rPr lang="en-US" altLang="en-US" i="1"/>
              <a:t>184 days</a:t>
            </a:r>
          </a:p>
          <a:p>
            <a:pPr marL="0" indent="0">
              <a:buNone/>
            </a:pPr>
            <a:r>
              <a:rPr lang="en-US" altLang="en-US" i="1"/>
              <a:t>6.5 hours a day</a:t>
            </a:r>
          </a:p>
          <a:p>
            <a:pPr marL="0" indent="0">
              <a:buNone/>
            </a:pPr>
            <a:endParaRPr lang="en-US" altLang="en-US"/>
          </a:p>
          <a:p>
            <a:pPr marL="0" indent="0">
              <a:buNone/>
            </a:pPr>
            <a:r>
              <a:rPr lang="en-US" altLang="en-US">
                <a:solidFill>
                  <a:srgbClr val="FF0000"/>
                </a:solidFill>
              </a:rPr>
              <a:t>= $26.37 per hour</a:t>
            </a:r>
          </a:p>
          <a:p>
            <a:pPr marL="0" indent="0">
              <a:buNone/>
            </a:pPr>
            <a:endParaRPr lang="en-US" altLang="en-US"/>
          </a:p>
        </p:txBody>
      </p:sp>
      <p:sp>
        <p:nvSpPr>
          <p:cNvPr id="40965" name="Slide Number Placeholder 3"/>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D581A1E2-E23E-4B43-B592-4D81FAB106BD}" type="slidenum">
              <a:rPr lang="en-US" altLang="en-US" sz="1400"/>
              <a:pPr>
                <a:spcBef>
                  <a:spcPct val="50000"/>
                </a:spcBef>
                <a:buClrTx/>
                <a:buSzTx/>
                <a:buFontTx/>
                <a:buNone/>
              </a:pPr>
              <a:t>29</a:t>
            </a:fld>
            <a:endParaRPr lang="en-US" altLang="en-US" sz="1400"/>
          </a:p>
        </p:txBody>
      </p:sp>
    </p:spTree>
    <p:extLst>
      <p:ext uri="{BB962C8B-B14F-4D97-AF65-F5344CB8AC3E}">
        <p14:creationId xmlns:p14="http://schemas.microsoft.com/office/powerpoint/2010/main" val="257196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D54F855-5826-3E46-B93C-E07CD5F9222D}"/>
              </a:ext>
            </a:extLst>
          </p:cNvPr>
          <p:cNvSpPr>
            <a:spLocks noGrp="1"/>
          </p:cNvSpPr>
          <p:nvPr>
            <p:ph type="title"/>
          </p:nvPr>
        </p:nvSpPr>
        <p:spPr>
          <a:xfrm>
            <a:off x="640081" y="791570"/>
            <a:ext cx="4018839" cy="5262390"/>
          </a:xfrm>
        </p:spPr>
        <p:txBody>
          <a:bodyPr anchor="ctr">
            <a:normAutofit/>
          </a:bodyPr>
          <a:lstStyle/>
          <a:p>
            <a:pPr algn="r"/>
            <a:r>
              <a:rPr lang="en-US" sz="5400">
                <a:solidFill>
                  <a:schemeClr val="bg2"/>
                </a:solidFill>
              </a:rPr>
              <a:t>The Plan of Care</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A4C0CC75-3DC3-0F47-BE0F-65A0051FB61C}"/>
              </a:ext>
            </a:extLst>
          </p:cNvPr>
          <p:cNvSpPr>
            <a:spLocks noGrp="1"/>
          </p:cNvSpPr>
          <p:nvPr>
            <p:ph idx="1"/>
          </p:nvPr>
        </p:nvSpPr>
        <p:spPr>
          <a:xfrm>
            <a:off x="6176720" y="791570"/>
            <a:ext cx="4892308" cy="5262390"/>
          </a:xfrm>
        </p:spPr>
        <p:txBody>
          <a:bodyPr anchor="ctr">
            <a:normAutofit/>
          </a:bodyPr>
          <a:lstStyle/>
          <a:p>
            <a:pPr marL="0" indent="0">
              <a:buNone/>
            </a:pPr>
            <a:r>
              <a:rPr lang="en-US" sz="3200" dirty="0"/>
              <a:t>Services to be billed to Medicaid must be referenced in the student’s plan of care, consistent with requirements of a student’s IEP, Section 504 plan, or Health Care Plan.  </a:t>
            </a:r>
          </a:p>
          <a:p>
            <a:endParaRPr lang="en-US" sz="1800" dirty="0"/>
          </a:p>
        </p:txBody>
      </p:sp>
    </p:spTree>
    <p:extLst>
      <p:ext uri="{BB962C8B-B14F-4D97-AF65-F5344CB8AC3E}">
        <p14:creationId xmlns:p14="http://schemas.microsoft.com/office/powerpoint/2010/main" val="1757264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a:t>PT Assistant Billing Scenarios:</a:t>
            </a:r>
          </a:p>
        </p:txBody>
      </p:sp>
      <p:sp>
        <p:nvSpPr>
          <p:cNvPr id="41987" name="Content Placeholder 2"/>
          <p:cNvSpPr>
            <a:spLocks noGrp="1"/>
          </p:cNvSpPr>
          <p:nvPr>
            <p:ph sz="half" idx="1"/>
          </p:nvPr>
        </p:nvSpPr>
        <p:spPr>
          <a:solidFill>
            <a:schemeClr val="bg1"/>
          </a:solidFill>
          <a:ln>
            <a:solidFill>
              <a:schemeClr val="accent1"/>
            </a:solidFill>
            <a:miter lim="800000"/>
            <a:headEnd/>
            <a:tailEnd/>
          </a:ln>
        </p:spPr>
        <p:txBody>
          <a:bodyPr/>
          <a:lstStyle/>
          <a:p>
            <a:r>
              <a:rPr lang="en-US" altLang="en-US" b="1"/>
              <a:t>$26.37 per hour</a:t>
            </a:r>
          </a:p>
          <a:p>
            <a:r>
              <a:rPr lang="en-US" altLang="en-US"/>
              <a:t>30 minutes of billable service</a:t>
            </a:r>
          </a:p>
          <a:p>
            <a:pPr lvl="1"/>
            <a:r>
              <a:rPr lang="en-US" altLang="en-US"/>
              <a:t>$26.37 / 2 = 13.19</a:t>
            </a:r>
          </a:p>
          <a:p>
            <a:r>
              <a:rPr lang="en-US" altLang="en-US"/>
              <a:t>PT is a 30 minute code</a:t>
            </a:r>
          </a:p>
          <a:p>
            <a:r>
              <a:rPr lang="en-US" altLang="en-US"/>
              <a:t>Bill: 1 Unit at</a:t>
            </a:r>
          </a:p>
          <a:p>
            <a:r>
              <a:rPr lang="en-US" altLang="en-US">
                <a:solidFill>
                  <a:srgbClr val="FF0000"/>
                </a:solidFill>
              </a:rPr>
              <a:t>Total Bill $13.19</a:t>
            </a:r>
          </a:p>
        </p:txBody>
      </p:sp>
      <p:sp>
        <p:nvSpPr>
          <p:cNvPr id="41988" name="Content Placeholder 3"/>
          <p:cNvSpPr>
            <a:spLocks noGrp="1"/>
          </p:cNvSpPr>
          <p:nvPr>
            <p:ph sz="half" idx="2"/>
          </p:nvPr>
        </p:nvSpPr>
        <p:spPr>
          <a:ln>
            <a:solidFill>
              <a:schemeClr val="accent1"/>
            </a:solidFill>
            <a:miter lim="800000"/>
            <a:headEnd/>
            <a:tailEnd/>
          </a:ln>
        </p:spPr>
        <p:txBody>
          <a:bodyPr/>
          <a:lstStyle/>
          <a:p>
            <a:r>
              <a:rPr lang="en-US" altLang="en-US" b="1"/>
              <a:t>$26.37 per hour</a:t>
            </a:r>
          </a:p>
          <a:p>
            <a:r>
              <a:rPr lang="en-US" altLang="en-US"/>
              <a:t>90 min of billable service</a:t>
            </a:r>
          </a:p>
          <a:p>
            <a:r>
              <a:rPr lang="en-US" altLang="en-US"/>
              <a:t>Bill: 3 units at $13.19</a:t>
            </a:r>
          </a:p>
          <a:p>
            <a:r>
              <a:rPr lang="en-US" altLang="en-US">
                <a:solidFill>
                  <a:srgbClr val="FF0000"/>
                </a:solidFill>
              </a:rPr>
              <a:t>Total Bill $39.57</a:t>
            </a:r>
          </a:p>
        </p:txBody>
      </p:sp>
      <p:sp>
        <p:nvSpPr>
          <p:cNvPr id="41989" name="Slide Number Placeholder 4"/>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CC8F3EA3-4C2D-492B-8BFC-4B09CACAA187}" type="slidenum">
              <a:rPr lang="en-US" altLang="en-US" sz="1400"/>
              <a:pPr>
                <a:spcBef>
                  <a:spcPct val="50000"/>
                </a:spcBef>
                <a:buClrTx/>
                <a:buSzTx/>
                <a:buFontTx/>
                <a:buNone/>
              </a:pPr>
              <a:t>30</a:t>
            </a:fld>
            <a:endParaRPr lang="en-US" altLang="en-US" sz="1400"/>
          </a:p>
        </p:txBody>
      </p:sp>
    </p:spTree>
    <p:extLst>
      <p:ext uri="{BB962C8B-B14F-4D97-AF65-F5344CB8AC3E}">
        <p14:creationId xmlns:p14="http://schemas.microsoft.com/office/powerpoint/2010/main" val="38663961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2C483-8F46-7242-A5D1-CCD9D90D1FD7}"/>
              </a:ext>
            </a:extLst>
          </p:cNvPr>
          <p:cNvSpPr>
            <a:spLocks noGrp="1"/>
          </p:cNvSpPr>
          <p:nvPr>
            <p:ph type="title"/>
          </p:nvPr>
        </p:nvSpPr>
        <p:spPr/>
        <p:txBody>
          <a:bodyPr/>
          <a:lstStyle/>
          <a:p>
            <a:r>
              <a:rPr lang="en-US" b="1" dirty="0"/>
              <a:t>Record Retention</a:t>
            </a:r>
          </a:p>
        </p:txBody>
      </p:sp>
      <p:sp>
        <p:nvSpPr>
          <p:cNvPr id="3" name="Content Placeholder 2">
            <a:extLst>
              <a:ext uri="{FF2B5EF4-FFF2-40B4-BE49-F238E27FC236}">
                <a16:creationId xmlns:a16="http://schemas.microsoft.com/office/drawing/2014/main" id="{A2770669-68D7-D041-92FD-59EF83AE49EF}"/>
              </a:ext>
            </a:extLst>
          </p:cNvPr>
          <p:cNvSpPr>
            <a:spLocks noGrp="1"/>
          </p:cNvSpPr>
          <p:nvPr>
            <p:ph idx="1"/>
          </p:nvPr>
        </p:nvSpPr>
        <p:spPr>
          <a:xfrm>
            <a:off x="1371600" y="1745673"/>
            <a:ext cx="9601200" cy="4281054"/>
          </a:xfrm>
        </p:spPr>
        <p:txBody>
          <a:bodyPr>
            <a:normAutofit/>
          </a:bodyPr>
          <a:lstStyle/>
          <a:p>
            <a:pPr marL="0" indent="0">
              <a:buNone/>
            </a:pPr>
            <a:r>
              <a:rPr lang="en-US" sz="2800" dirty="0"/>
              <a:t>“Providers shall maintain clinical records to support claims submitted for reimbursement for a period of </a:t>
            </a:r>
            <a:r>
              <a:rPr lang="en-US" sz="2800" i="1" dirty="0"/>
              <a:t>at least 6 years </a:t>
            </a:r>
            <a:r>
              <a:rPr lang="en-US" sz="2800" dirty="0"/>
              <a:t>from the date of service or until the resolution of any legal action(s) commenced in the 6 year period, whichever is longer.” </a:t>
            </a:r>
            <a:r>
              <a:rPr lang="en-US" sz="2800" i="1" dirty="0"/>
              <a:t>He-W 520.03 </a:t>
            </a:r>
          </a:p>
          <a:p>
            <a:pPr marL="0" indent="0">
              <a:buNone/>
            </a:pPr>
            <a:r>
              <a:rPr lang="en-US" sz="2800" dirty="0"/>
              <a:t>In other words, He-W 520.03 requires that schools maintain all records for services billed to Medicaid (including time in/time out logs, 30 days reviews of the provision of rehabilitative assistance, and documents related to, or authorizing, covered  services, as set forth in He-W 589.06) for at least 6 years.</a:t>
            </a:r>
          </a:p>
          <a:p>
            <a:pPr marL="0" indent="0">
              <a:buNone/>
            </a:pPr>
            <a:endParaRPr lang="en-US" sz="2400" dirty="0"/>
          </a:p>
        </p:txBody>
      </p:sp>
    </p:spTree>
    <p:extLst>
      <p:ext uri="{BB962C8B-B14F-4D97-AF65-F5344CB8AC3E}">
        <p14:creationId xmlns:p14="http://schemas.microsoft.com/office/powerpoint/2010/main" val="1949855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D7627-E4C6-1C44-BE18-9F9A394200F8}"/>
              </a:ext>
            </a:extLst>
          </p:cNvPr>
          <p:cNvSpPr>
            <a:spLocks noGrp="1"/>
          </p:cNvSpPr>
          <p:nvPr>
            <p:ph type="title"/>
          </p:nvPr>
        </p:nvSpPr>
        <p:spPr/>
        <p:txBody>
          <a:bodyPr>
            <a:normAutofit fontScale="90000"/>
          </a:bodyPr>
          <a:lstStyle/>
          <a:p>
            <a:pPr algn="ctr"/>
            <a:r>
              <a:rPr lang="en-US" sz="5300" dirty="0"/>
              <a:t>Thank you for your time.</a:t>
            </a:r>
            <a:br>
              <a:rPr lang="en-US" sz="5300" dirty="0"/>
            </a:br>
            <a:r>
              <a:rPr lang="en-US" sz="5300" dirty="0"/>
              <a:t>Comments? Questions? </a:t>
            </a:r>
            <a:br>
              <a:rPr lang="en-US" dirty="0"/>
            </a:br>
            <a:br>
              <a:rPr lang="en-US" dirty="0"/>
            </a:br>
            <a:endParaRPr lang="en-US" dirty="0"/>
          </a:p>
        </p:txBody>
      </p:sp>
      <p:sp>
        <p:nvSpPr>
          <p:cNvPr id="3" name="Content Placeholder 2">
            <a:extLst>
              <a:ext uri="{FF2B5EF4-FFF2-40B4-BE49-F238E27FC236}">
                <a16:creationId xmlns:a16="http://schemas.microsoft.com/office/drawing/2014/main" id="{3529A29F-A2BE-B944-AE58-4143BCEAC633}"/>
              </a:ext>
            </a:extLst>
          </p:cNvPr>
          <p:cNvSpPr>
            <a:spLocks noGrp="1"/>
          </p:cNvSpPr>
          <p:nvPr>
            <p:ph sz="half" idx="1"/>
          </p:nvPr>
        </p:nvSpPr>
        <p:spPr>
          <a:xfrm>
            <a:off x="1558637" y="3135086"/>
            <a:ext cx="9414163" cy="2815442"/>
          </a:xfrm>
        </p:spPr>
        <p:txBody>
          <a:bodyPr>
            <a:normAutofit/>
          </a:bodyPr>
          <a:lstStyle/>
          <a:p>
            <a:pPr marL="0" indent="0">
              <a:buNone/>
            </a:pPr>
            <a:r>
              <a:rPr lang="en-US" sz="2800" dirty="0">
                <a:latin typeface="+mj-lt"/>
                <a:ea typeface="+mj-ea"/>
                <a:cs typeface="+mj-cs"/>
              </a:rPr>
              <a:t>The Department receives questions via the Medicaid to Schools (MTS) dedicated email address:</a:t>
            </a:r>
          </a:p>
          <a:p>
            <a:pPr marL="0" indent="0">
              <a:buNone/>
            </a:pPr>
            <a:r>
              <a:rPr lang="en-US" sz="2800" dirty="0">
                <a:latin typeface="+mj-lt"/>
                <a:ea typeface="+mj-ea"/>
                <a:cs typeface="+mj-cs"/>
                <a:hlinkClick r:id="rId2"/>
              </a:rPr>
              <a:t>MTS@dhhs.nh.gov</a:t>
            </a:r>
            <a:r>
              <a:rPr lang="en-US" sz="2800" dirty="0">
                <a:latin typeface="+mj-lt"/>
                <a:ea typeface="+mj-ea"/>
                <a:cs typeface="+mj-cs"/>
              </a:rPr>
              <a:t>  </a:t>
            </a:r>
          </a:p>
        </p:txBody>
      </p:sp>
    </p:spTree>
    <p:extLst>
      <p:ext uri="{BB962C8B-B14F-4D97-AF65-F5344CB8AC3E}">
        <p14:creationId xmlns:p14="http://schemas.microsoft.com/office/powerpoint/2010/main" val="53697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6952F-FEC3-1D4F-B84A-C32C6028F68E}"/>
              </a:ext>
            </a:extLst>
          </p:cNvPr>
          <p:cNvSpPr>
            <a:spLocks noGrp="1"/>
          </p:cNvSpPr>
          <p:nvPr>
            <p:ph type="title"/>
          </p:nvPr>
        </p:nvSpPr>
        <p:spPr/>
        <p:txBody>
          <a:bodyPr/>
          <a:lstStyle/>
          <a:p>
            <a:r>
              <a:rPr lang="en-US" b="1" dirty="0"/>
              <a:t>Documentation Requirements</a:t>
            </a:r>
          </a:p>
        </p:txBody>
      </p:sp>
      <p:sp>
        <p:nvSpPr>
          <p:cNvPr id="3" name="Content Placeholder 2">
            <a:extLst>
              <a:ext uri="{FF2B5EF4-FFF2-40B4-BE49-F238E27FC236}">
                <a16:creationId xmlns:a16="http://schemas.microsoft.com/office/drawing/2014/main" id="{A6B43850-FD5C-AD4C-903C-B551491DB6D4}"/>
              </a:ext>
            </a:extLst>
          </p:cNvPr>
          <p:cNvSpPr>
            <a:spLocks noGrp="1"/>
          </p:cNvSpPr>
          <p:nvPr>
            <p:ph idx="1"/>
          </p:nvPr>
        </p:nvSpPr>
        <p:spPr>
          <a:xfrm>
            <a:off x="1371600" y="1805354"/>
            <a:ext cx="9601200" cy="4062046"/>
          </a:xfrm>
        </p:spPr>
        <p:txBody>
          <a:bodyPr/>
          <a:lstStyle/>
          <a:p>
            <a:pPr marL="0" indent="0">
              <a:buNone/>
            </a:pPr>
            <a:r>
              <a:rPr lang="en-US" sz="2800" dirty="0"/>
              <a:t>To ensure compliance with state and federal regulations, the School District should maintain adequate records to document service provision that support the medical necessity of the service. </a:t>
            </a:r>
          </a:p>
          <a:p>
            <a:pPr marL="0" indent="0">
              <a:buNone/>
            </a:pPr>
            <a:r>
              <a:rPr lang="en-US" sz="2800" dirty="0"/>
              <a:t>At a minimum, records documenting the provision of the services covered under the Medicaid to Schools benefit should include the requirements of </a:t>
            </a:r>
            <a:r>
              <a:rPr lang="en-US" sz="2800" b="1" dirty="0"/>
              <a:t>He-W 589.06(d).</a:t>
            </a:r>
            <a:endParaRPr lang="en-US" dirty="0"/>
          </a:p>
        </p:txBody>
      </p:sp>
    </p:spTree>
    <p:extLst>
      <p:ext uri="{BB962C8B-B14F-4D97-AF65-F5344CB8AC3E}">
        <p14:creationId xmlns:p14="http://schemas.microsoft.com/office/powerpoint/2010/main" val="55570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228A-CCCA-3A4B-83C7-BF67A1C8C3E9}"/>
              </a:ext>
            </a:extLst>
          </p:cNvPr>
          <p:cNvSpPr>
            <a:spLocks noGrp="1"/>
          </p:cNvSpPr>
          <p:nvPr>
            <p:ph type="title"/>
          </p:nvPr>
        </p:nvSpPr>
        <p:spPr/>
        <p:txBody>
          <a:bodyPr/>
          <a:lstStyle/>
          <a:p>
            <a:r>
              <a:rPr lang="en-US" b="1" dirty="0"/>
              <a:t>He-W 589.06 (d)</a:t>
            </a:r>
          </a:p>
        </p:txBody>
      </p:sp>
      <p:sp>
        <p:nvSpPr>
          <p:cNvPr id="3" name="Content Placeholder 2">
            <a:extLst>
              <a:ext uri="{FF2B5EF4-FFF2-40B4-BE49-F238E27FC236}">
                <a16:creationId xmlns:a16="http://schemas.microsoft.com/office/drawing/2014/main" id="{11423346-9055-2F4B-8AC2-569E16388066}"/>
              </a:ext>
            </a:extLst>
          </p:cNvPr>
          <p:cNvSpPr>
            <a:spLocks noGrp="1"/>
          </p:cNvSpPr>
          <p:nvPr>
            <p:ph idx="1"/>
          </p:nvPr>
        </p:nvSpPr>
        <p:spPr>
          <a:xfrm>
            <a:off x="1371600" y="1594338"/>
            <a:ext cx="9601200" cy="4853354"/>
          </a:xfrm>
        </p:spPr>
        <p:txBody>
          <a:bodyPr>
            <a:normAutofit fontScale="92500" lnSpcReduction="10000"/>
          </a:bodyPr>
          <a:lstStyle/>
          <a:p>
            <a:pPr marL="0" indent="0">
              <a:buNone/>
            </a:pPr>
            <a:r>
              <a:rPr lang="en-US" sz="2800" dirty="0"/>
              <a:t>Enrolled school providers shall maintain unique documentation </a:t>
            </a:r>
            <a:r>
              <a:rPr lang="en-US" sz="2800" b="1" dirty="0"/>
              <a:t>in accordance with He-W 520 and this part </a:t>
            </a:r>
            <a:r>
              <a:rPr lang="en-US" sz="2800" dirty="0"/>
              <a:t>for the delivered services in each student's individual record, with such documentation to include: </a:t>
            </a:r>
          </a:p>
          <a:p>
            <a:pPr marL="0" indent="0">
              <a:buNone/>
            </a:pPr>
            <a:r>
              <a:rPr lang="en-US" sz="2800" dirty="0"/>
              <a:t>(1) A copy of the care plan and, if an IEP, evidence of implementation of the IEP as required by Ed 1109.04(b);</a:t>
            </a:r>
          </a:p>
          <a:p>
            <a:pPr marL="0" indent="0">
              <a:buNone/>
            </a:pPr>
            <a:r>
              <a:rPr lang="en-US" sz="2800" dirty="0"/>
              <a:t>(2) The name of the student, the medical assistance ID number, and documentation </a:t>
            </a:r>
            <a:r>
              <a:rPr lang="en-US" sz="2800" i="1" dirty="0"/>
              <a:t>demonstrating receipt </a:t>
            </a:r>
            <a:r>
              <a:rPr lang="en-US" sz="2800" dirty="0"/>
              <a:t>of each unit of the covered service;</a:t>
            </a:r>
          </a:p>
          <a:p>
            <a:pPr marL="0" indent="0">
              <a:buNone/>
            </a:pPr>
            <a:r>
              <a:rPr lang="en-US" sz="2800" dirty="0"/>
              <a:t>(3) The names, qualifications, and credentials of all </a:t>
            </a:r>
            <a:r>
              <a:rPr lang="en-US" sz="2800" i="1" dirty="0"/>
              <a:t>performing</a:t>
            </a:r>
            <a:r>
              <a:rPr lang="en-US" sz="2800" dirty="0"/>
              <a:t> </a:t>
            </a:r>
            <a:r>
              <a:rPr lang="en-US" sz="2800" i="1" dirty="0"/>
              <a:t>providers</a:t>
            </a:r>
            <a:r>
              <a:rPr lang="en-US" sz="2800" dirty="0"/>
              <a:t> for each service delivered for which the school sought FFP;</a:t>
            </a:r>
          </a:p>
          <a:p>
            <a:pPr marL="0" indent="0">
              <a:buNone/>
            </a:pPr>
            <a:endParaRPr lang="en-US" sz="2800" dirty="0"/>
          </a:p>
          <a:p>
            <a:endParaRPr lang="en-US" dirty="0"/>
          </a:p>
        </p:txBody>
      </p:sp>
    </p:spTree>
    <p:extLst>
      <p:ext uri="{BB962C8B-B14F-4D97-AF65-F5344CB8AC3E}">
        <p14:creationId xmlns:p14="http://schemas.microsoft.com/office/powerpoint/2010/main" val="2788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DCC2-856D-0C4C-B7DA-3FB4C0D414C2}"/>
              </a:ext>
            </a:extLst>
          </p:cNvPr>
          <p:cNvSpPr>
            <a:spLocks noGrp="1"/>
          </p:cNvSpPr>
          <p:nvPr>
            <p:ph type="title"/>
          </p:nvPr>
        </p:nvSpPr>
        <p:spPr/>
        <p:txBody>
          <a:bodyPr/>
          <a:lstStyle/>
          <a:p>
            <a:r>
              <a:rPr lang="en-US" b="1" dirty="0"/>
              <a:t>He-W 589.06 (d), cont. </a:t>
            </a:r>
          </a:p>
        </p:txBody>
      </p:sp>
      <p:sp>
        <p:nvSpPr>
          <p:cNvPr id="3" name="Content Placeholder 2">
            <a:extLst>
              <a:ext uri="{FF2B5EF4-FFF2-40B4-BE49-F238E27FC236}">
                <a16:creationId xmlns:a16="http://schemas.microsoft.com/office/drawing/2014/main" id="{E49AFD0A-D8E6-F04E-A303-A8D61543429C}"/>
              </a:ext>
            </a:extLst>
          </p:cNvPr>
          <p:cNvSpPr>
            <a:spLocks noGrp="1"/>
          </p:cNvSpPr>
          <p:nvPr>
            <p:ph idx="1"/>
          </p:nvPr>
        </p:nvSpPr>
        <p:spPr>
          <a:xfrm>
            <a:off x="1371600" y="1524000"/>
            <a:ext cx="9601200" cy="4853353"/>
          </a:xfrm>
        </p:spPr>
        <p:txBody>
          <a:bodyPr>
            <a:normAutofit fontScale="85000" lnSpcReduction="20000"/>
          </a:bodyPr>
          <a:lstStyle/>
          <a:p>
            <a:pPr marL="0" indent="0">
              <a:buNone/>
            </a:pPr>
            <a:r>
              <a:rPr lang="en-US" sz="3100" dirty="0"/>
              <a:t>(4) The documentation of the qualifications, names, and signatures of persons </a:t>
            </a:r>
            <a:r>
              <a:rPr lang="en-US" sz="3100" i="1" dirty="0"/>
              <a:t>directing or supervising </a:t>
            </a:r>
            <a:r>
              <a:rPr lang="en-US" sz="3100" dirty="0"/>
              <a:t>the individuals providing the covered services if direction or supervision is required under this part or applicable law, and the date of supervisory approval.</a:t>
            </a:r>
          </a:p>
          <a:p>
            <a:pPr marL="0" indent="0">
              <a:buNone/>
            </a:pPr>
            <a:r>
              <a:rPr lang="en-US" sz="3100" dirty="0"/>
              <a:t>(5) Date(s) of each service delivered and the location where the services were performed;</a:t>
            </a:r>
          </a:p>
          <a:p>
            <a:pPr marL="0" indent="0">
              <a:buNone/>
            </a:pPr>
            <a:r>
              <a:rPr lang="en-US" sz="3100" dirty="0"/>
              <a:t>(6) The type of covered service provided and a description of each service provided;</a:t>
            </a:r>
          </a:p>
          <a:p>
            <a:pPr marL="0" indent="0">
              <a:buNone/>
            </a:pPr>
            <a:r>
              <a:rPr lang="en-US" sz="3100" dirty="0"/>
              <a:t>(7) The duration of the provision of the each covered service, number of units performed, and the number of minutes for each delivered service;</a:t>
            </a:r>
          </a:p>
          <a:p>
            <a:pPr marL="0" indent="0">
              <a:buNone/>
            </a:pPr>
            <a:r>
              <a:rPr lang="en-US" sz="3100" dirty="0"/>
              <a:t>(8) The start and stop times of the delivered services, and whether there was a break in services or time away by the performing provider;</a:t>
            </a:r>
          </a:p>
          <a:p>
            <a:pPr marL="0" indent="0">
              <a:buNone/>
            </a:pPr>
            <a:endParaRPr lang="en-US" sz="2800" dirty="0"/>
          </a:p>
          <a:p>
            <a:endParaRPr lang="en-US" dirty="0"/>
          </a:p>
        </p:txBody>
      </p:sp>
    </p:spTree>
    <p:extLst>
      <p:ext uri="{BB962C8B-B14F-4D97-AF65-F5344CB8AC3E}">
        <p14:creationId xmlns:p14="http://schemas.microsoft.com/office/powerpoint/2010/main" val="2144686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7106-4C96-6644-83E6-984BACEDC11B}"/>
              </a:ext>
            </a:extLst>
          </p:cNvPr>
          <p:cNvSpPr>
            <a:spLocks noGrp="1"/>
          </p:cNvSpPr>
          <p:nvPr>
            <p:ph type="title"/>
          </p:nvPr>
        </p:nvSpPr>
        <p:spPr/>
        <p:txBody>
          <a:bodyPr/>
          <a:lstStyle/>
          <a:p>
            <a:r>
              <a:rPr lang="en-US" b="1" dirty="0"/>
              <a:t>He-W 589.06 (d), cont. </a:t>
            </a:r>
          </a:p>
        </p:txBody>
      </p:sp>
      <p:sp>
        <p:nvSpPr>
          <p:cNvPr id="3" name="Content Placeholder 2">
            <a:extLst>
              <a:ext uri="{FF2B5EF4-FFF2-40B4-BE49-F238E27FC236}">
                <a16:creationId xmlns:a16="http://schemas.microsoft.com/office/drawing/2014/main" id="{33FC5DFB-18FA-7749-AC61-F84C9958551C}"/>
              </a:ext>
            </a:extLst>
          </p:cNvPr>
          <p:cNvSpPr>
            <a:spLocks noGrp="1"/>
          </p:cNvSpPr>
          <p:nvPr>
            <p:ph idx="1"/>
          </p:nvPr>
        </p:nvSpPr>
        <p:spPr>
          <a:xfrm>
            <a:off x="1371600" y="1617785"/>
            <a:ext cx="9601200" cy="4783015"/>
          </a:xfrm>
        </p:spPr>
        <p:txBody>
          <a:bodyPr>
            <a:normAutofit fontScale="92500" lnSpcReduction="10000"/>
          </a:bodyPr>
          <a:lstStyle/>
          <a:p>
            <a:pPr marL="0" indent="0">
              <a:buNone/>
            </a:pPr>
            <a:r>
              <a:rPr lang="en-US" sz="2600" dirty="0"/>
              <a:t> (9) Indication whether the services were delivered in a group setting or individually;</a:t>
            </a:r>
          </a:p>
          <a:p>
            <a:pPr marL="0" indent="0">
              <a:buNone/>
            </a:pPr>
            <a:r>
              <a:rPr lang="en-US" sz="2600" dirty="0"/>
              <a:t>(10) Indication of whether the student was actually present for the service and indication whether the student was present for at least 51% of the time;</a:t>
            </a:r>
          </a:p>
          <a:p>
            <a:pPr marL="0" indent="0">
              <a:buNone/>
            </a:pPr>
            <a:r>
              <a:rPr lang="en-US" sz="2600" dirty="0"/>
              <a:t>(11) In the case of group services, documentation of the number of participants in the group who received the covered service </a:t>
            </a:r>
            <a:r>
              <a:rPr lang="en-US" sz="2600" i="1" dirty="0"/>
              <a:t>regardless of the participants’ Medicaid eligibility</a:t>
            </a:r>
            <a:r>
              <a:rPr lang="en-US" sz="2600" dirty="0"/>
              <a:t>;</a:t>
            </a:r>
          </a:p>
          <a:p>
            <a:pPr marL="0" indent="0">
              <a:buNone/>
            </a:pPr>
            <a:r>
              <a:rPr lang="en-US" sz="2600" dirty="0"/>
              <a:t>(12) A copy of a physician's or other licensed clinician’s order if required; and</a:t>
            </a:r>
          </a:p>
          <a:p>
            <a:pPr marL="0" indent="0">
              <a:buNone/>
            </a:pPr>
            <a:r>
              <a:rPr lang="en-US" sz="2600" dirty="0"/>
              <a:t>(13) Documentation of the qualifications and the </a:t>
            </a:r>
            <a:r>
              <a:rPr lang="en-US" sz="2600" i="1" dirty="0"/>
              <a:t>handwritten</a:t>
            </a:r>
            <a:r>
              <a:rPr lang="en-US" sz="2600" dirty="0"/>
              <a:t> signature of the individual(s) attesting to the </a:t>
            </a:r>
            <a:r>
              <a:rPr lang="en-US" sz="2600" i="1" dirty="0"/>
              <a:t>medical non-academic </a:t>
            </a:r>
            <a:r>
              <a:rPr lang="en-US" sz="2600" dirty="0"/>
              <a:t>nature of the covered rehabilitative assistance services.</a:t>
            </a:r>
          </a:p>
          <a:p>
            <a:pPr marL="0" indent="0">
              <a:buNone/>
            </a:pPr>
            <a:endParaRPr lang="en-US" dirty="0"/>
          </a:p>
        </p:txBody>
      </p:sp>
    </p:spTree>
    <p:extLst>
      <p:ext uri="{BB962C8B-B14F-4D97-AF65-F5344CB8AC3E}">
        <p14:creationId xmlns:p14="http://schemas.microsoft.com/office/powerpoint/2010/main" val="4161927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DAEB23-7217-604D-AD65-43BF517CA4CD}"/>
              </a:ext>
            </a:extLst>
          </p:cNvPr>
          <p:cNvSpPr>
            <a:spLocks noGrp="1"/>
          </p:cNvSpPr>
          <p:nvPr>
            <p:ph type="title"/>
          </p:nvPr>
        </p:nvSpPr>
        <p:spPr>
          <a:xfrm>
            <a:off x="3363864" y="685800"/>
            <a:ext cx="7705164" cy="1485900"/>
          </a:xfrm>
        </p:spPr>
        <p:txBody>
          <a:bodyPr>
            <a:normAutofit/>
          </a:bodyPr>
          <a:lstStyle/>
          <a:p>
            <a:r>
              <a:rPr lang="en-US"/>
              <a:t>Common Documentation Errors</a:t>
            </a:r>
          </a:p>
        </p:txBody>
      </p:sp>
      <p:sp>
        <p:nvSpPr>
          <p:cNvPr id="25" name="Rectangle 24">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28A46DA-2C81-9440-88A0-BE58FDB2F4C7}"/>
              </a:ext>
            </a:extLst>
          </p:cNvPr>
          <p:cNvSpPr>
            <a:spLocks noGrp="1"/>
          </p:cNvSpPr>
          <p:nvPr>
            <p:ph idx="1"/>
          </p:nvPr>
        </p:nvSpPr>
        <p:spPr>
          <a:xfrm>
            <a:off x="3363864" y="1621409"/>
            <a:ext cx="7705164" cy="5088880"/>
          </a:xfrm>
        </p:spPr>
        <p:txBody>
          <a:bodyPr>
            <a:normAutofit/>
          </a:bodyPr>
          <a:lstStyle/>
          <a:p>
            <a:pPr lvl="0"/>
            <a:r>
              <a:rPr lang="en-US" dirty="0"/>
              <a:t>Incomplete progress notes which do not support payment for the services</a:t>
            </a:r>
          </a:p>
          <a:p>
            <a:pPr lvl="1"/>
            <a:r>
              <a:rPr lang="en-US" i="1" dirty="0"/>
              <a:t>The auditor could not conclude that some of the allowed services were actually provided or were provided at the level billed	</a:t>
            </a:r>
          </a:p>
          <a:p>
            <a:pPr lvl="2"/>
            <a:r>
              <a:rPr lang="en-US" i="1" dirty="0"/>
              <a:t>Example 1: PT service was billed, but no logs were submitted that proved the service was actually provided.</a:t>
            </a:r>
          </a:p>
          <a:p>
            <a:pPr lvl="2"/>
            <a:r>
              <a:rPr lang="en-US" i="1" dirty="0"/>
              <a:t> Example 2: Billed excess units without documentation to support units. </a:t>
            </a:r>
          </a:p>
          <a:p>
            <a:pPr lvl="2"/>
            <a:r>
              <a:rPr lang="en-US" i="1" dirty="0"/>
              <a:t>Example 3: Billed PT service when OT service was actually provided.</a:t>
            </a:r>
            <a:endParaRPr lang="en-US" dirty="0"/>
          </a:p>
          <a:p>
            <a:r>
              <a:rPr lang="en-US" i="0" dirty="0"/>
              <a:t>Unsigned and undated notes</a:t>
            </a:r>
          </a:p>
          <a:p>
            <a:r>
              <a:rPr lang="en-US" i="0" dirty="0"/>
              <a:t>Provider not qualified</a:t>
            </a:r>
          </a:p>
          <a:p>
            <a:pPr lvl="1"/>
            <a:r>
              <a:rPr lang="en-US"/>
              <a:t>Example:</a:t>
            </a:r>
            <a:r>
              <a:rPr lang="en-US" i="1"/>
              <a:t> </a:t>
            </a:r>
            <a:r>
              <a:rPr lang="en-US" i="1" dirty="0"/>
              <a:t>school guidance counselor, special education teacher…</a:t>
            </a:r>
            <a:endParaRPr lang="en-US" dirty="0"/>
          </a:p>
          <a:p>
            <a:pPr marL="0" indent="0">
              <a:buNone/>
            </a:pPr>
            <a:endParaRPr lang="en-US" dirty="0"/>
          </a:p>
        </p:txBody>
      </p:sp>
    </p:spTree>
    <p:extLst>
      <p:ext uri="{BB962C8B-B14F-4D97-AF65-F5344CB8AC3E}">
        <p14:creationId xmlns:p14="http://schemas.microsoft.com/office/powerpoint/2010/main" val="153087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fld id="{E1AEF44B-12ED-4761-8F82-764BED6F8735}" type="slidenum">
              <a:rPr lang="en-US" altLang="en-US" sz="1400"/>
              <a:pPr>
                <a:spcBef>
                  <a:spcPct val="50000"/>
                </a:spcBef>
                <a:buClrTx/>
                <a:buSzTx/>
                <a:buFontTx/>
                <a:buNone/>
              </a:pPr>
              <a:t>9</a:t>
            </a:fld>
            <a:endParaRPr lang="en-US" altLang="en-US" sz="1400"/>
          </a:p>
        </p:txBody>
      </p:sp>
      <p:sp>
        <p:nvSpPr>
          <p:cNvPr id="94211" name="Rectangle 1027"/>
          <p:cNvSpPr>
            <a:spLocks noGrp="1" noChangeArrowheads="1"/>
          </p:cNvSpPr>
          <p:nvPr>
            <p:ph type="body" idx="1"/>
          </p:nvPr>
        </p:nvSpPr>
        <p:spPr>
          <a:xfrm>
            <a:off x="2697163" y="1752600"/>
            <a:ext cx="7772400" cy="4038600"/>
          </a:xfrm>
        </p:spPr>
        <p:txBody>
          <a:bodyPr>
            <a:normAutofit fontScale="40000" lnSpcReduction="20000"/>
          </a:bodyPr>
          <a:lstStyle/>
          <a:p>
            <a:pPr eaLnBrk="1" hangingPunct="1">
              <a:lnSpc>
                <a:spcPct val="90000"/>
              </a:lnSpc>
              <a:buFont typeface="Wingdings" panose="05000000000000000000" pitchFamily="2" charset="2"/>
              <a:buChar char="§"/>
              <a:defRPr/>
            </a:pPr>
            <a:r>
              <a:rPr lang="en-US" altLang="en-US" sz="6000" dirty="0"/>
              <a:t>Billed the wrong procedure code</a:t>
            </a:r>
          </a:p>
          <a:p>
            <a:pPr eaLnBrk="1" hangingPunct="1">
              <a:lnSpc>
                <a:spcPct val="90000"/>
              </a:lnSpc>
              <a:buFont typeface="Wingdings" panose="05000000000000000000" pitchFamily="2" charset="2"/>
              <a:buChar char="§"/>
              <a:defRPr/>
            </a:pPr>
            <a:r>
              <a:rPr lang="en-US" altLang="en-US" sz="6000" dirty="0"/>
              <a:t>Overbilled the number of units actually delivered</a:t>
            </a:r>
          </a:p>
          <a:p>
            <a:pPr eaLnBrk="1" hangingPunct="1">
              <a:lnSpc>
                <a:spcPct val="90000"/>
              </a:lnSpc>
              <a:buFont typeface="Wingdings" panose="05000000000000000000" pitchFamily="2" charset="2"/>
              <a:buChar char="§"/>
              <a:defRPr/>
            </a:pPr>
            <a:r>
              <a:rPr lang="en-US" altLang="en-US" sz="6000" dirty="0"/>
              <a:t>Billed 15 minutes of service as 30 minutes</a:t>
            </a:r>
          </a:p>
          <a:p>
            <a:pPr eaLnBrk="1" hangingPunct="1">
              <a:lnSpc>
                <a:spcPct val="90000"/>
              </a:lnSpc>
              <a:buFont typeface="Wingdings" panose="05000000000000000000" pitchFamily="2" charset="2"/>
              <a:buChar char="§"/>
              <a:defRPr/>
            </a:pPr>
            <a:r>
              <a:rPr lang="en-US" altLang="en-US" sz="6000" dirty="0"/>
              <a:t>Several school districts billed the same service</a:t>
            </a:r>
          </a:p>
          <a:p>
            <a:pPr>
              <a:lnSpc>
                <a:spcPct val="90000"/>
              </a:lnSpc>
              <a:buFont typeface="Wingdings" panose="05000000000000000000" pitchFamily="2" charset="2"/>
              <a:buChar char="§"/>
              <a:defRPr/>
            </a:pPr>
            <a:r>
              <a:rPr lang="en-US" altLang="en-US" sz="6000" dirty="0"/>
              <a:t>Service was billed under the wrong school district</a:t>
            </a:r>
          </a:p>
          <a:p>
            <a:pPr>
              <a:lnSpc>
                <a:spcPct val="90000"/>
              </a:lnSpc>
              <a:buFont typeface="Wingdings" panose="05000000000000000000" pitchFamily="2" charset="2"/>
              <a:buChar char="§"/>
              <a:defRPr/>
            </a:pPr>
            <a:r>
              <a:rPr lang="en-US" altLang="en-US" sz="6000" dirty="0"/>
              <a:t>Service was billed twice</a:t>
            </a:r>
          </a:p>
          <a:p>
            <a:pPr>
              <a:lnSpc>
                <a:spcPct val="90000"/>
              </a:lnSpc>
              <a:buFont typeface="Wingdings" panose="05000000000000000000" pitchFamily="2" charset="2"/>
              <a:buChar char="§"/>
              <a:defRPr/>
            </a:pPr>
            <a:endParaRPr lang="en-US" altLang="en-US" sz="2800" dirty="0"/>
          </a:p>
          <a:p>
            <a:pPr eaLnBrk="1" hangingPunct="1">
              <a:lnSpc>
                <a:spcPct val="90000"/>
              </a:lnSpc>
              <a:buFont typeface="Wingdings" panose="05000000000000000000" pitchFamily="2" charset="2"/>
              <a:buChar char="§"/>
              <a:defRPr/>
            </a:pPr>
            <a:endParaRPr lang="en-US" altLang="en-US" sz="2800" dirty="0"/>
          </a:p>
          <a:p>
            <a:pPr marL="0" indent="0">
              <a:lnSpc>
                <a:spcPct val="90000"/>
              </a:lnSpc>
              <a:buNone/>
              <a:defRPr/>
            </a:pPr>
            <a:endParaRPr lang="en-US" altLang="en-US" sz="2800" dirty="0"/>
          </a:p>
          <a:p>
            <a:pPr marL="0" indent="0">
              <a:lnSpc>
                <a:spcPct val="90000"/>
              </a:lnSpc>
              <a:buNone/>
              <a:defRPr/>
            </a:pPr>
            <a:endParaRPr lang="en-US" altLang="en-US" sz="2800" dirty="0"/>
          </a:p>
          <a:p>
            <a:pPr eaLnBrk="1" hangingPunct="1">
              <a:lnSpc>
                <a:spcPct val="90000"/>
              </a:lnSpc>
              <a:buFont typeface="Wingdings" panose="05000000000000000000" pitchFamily="2" charset="2"/>
              <a:buChar char="ü"/>
              <a:defRPr/>
            </a:pPr>
            <a:endParaRPr lang="en-US" altLang="en-US" sz="2800" dirty="0"/>
          </a:p>
          <a:p>
            <a:pPr marL="0" indent="0">
              <a:lnSpc>
                <a:spcPct val="90000"/>
              </a:lnSpc>
              <a:buNone/>
              <a:defRPr/>
            </a:pPr>
            <a:r>
              <a:rPr lang="en-US" altLang="en-US" sz="2800" dirty="0"/>
              <a:t>    </a:t>
            </a:r>
          </a:p>
          <a:p>
            <a:pPr marL="0" indent="0">
              <a:lnSpc>
                <a:spcPct val="50000"/>
              </a:lnSpc>
              <a:buNone/>
              <a:defRPr/>
            </a:pPr>
            <a:endParaRPr lang="en-US" altLang="en-US" sz="2800" dirty="0"/>
          </a:p>
        </p:txBody>
      </p:sp>
      <p:sp>
        <p:nvSpPr>
          <p:cNvPr id="30724" name="Text Box 1034"/>
          <p:cNvSpPr txBox="1">
            <a:spLocks noChangeArrowheads="1"/>
          </p:cNvSpPr>
          <p:nvPr/>
        </p:nvSpPr>
        <p:spPr bwMode="auto">
          <a:xfrm>
            <a:off x="2971800" y="2743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30725" name="Title 1"/>
          <p:cNvSpPr>
            <a:spLocks noGrp="1"/>
          </p:cNvSpPr>
          <p:nvPr>
            <p:ph type="title"/>
          </p:nvPr>
        </p:nvSpPr>
        <p:spPr>
          <a:xfrm>
            <a:off x="2697163" y="457200"/>
            <a:ext cx="7772400" cy="990600"/>
          </a:xfrm>
        </p:spPr>
        <p:txBody>
          <a:bodyPr/>
          <a:lstStyle/>
          <a:p>
            <a:pPr algn="ctr"/>
            <a:r>
              <a:rPr lang="en-US" altLang="en-US" sz="4000" b="1" dirty="0"/>
              <a:t>Common Findings</a:t>
            </a:r>
          </a:p>
        </p:txBody>
      </p:sp>
    </p:spTree>
    <p:extLst>
      <p:ext uri="{BB962C8B-B14F-4D97-AF65-F5344CB8AC3E}">
        <p14:creationId xmlns:p14="http://schemas.microsoft.com/office/powerpoint/2010/main" val="1645178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up)">
                                      <p:cBhvr>
                                        <p:cTn id="7" dur="500"/>
                                        <p:tgtEl>
                                          <p:spTgt spid="94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wipe(up)">
                                      <p:cBhvr>
                                        <p:cTn id="12" dur="500"/>
                                        <p:tgtEl>
                                          <p:spTgt spid="942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4211">
                                            <p:txEl>
                                              <p:pRg st="2" end="2"/>
                                            </p:txEl>
                                          </p:spTgt>
                                        </p:tgtEl>
                                        <p:attrNameLst>
                                          <p:attrName>style.visibility</p:attrName>
                                        </p:attrNameLst>
                                      </p:cBhvr>
                                      <p:to>
                                        <p:strVal val="visible"/>
                                      </p:to>
                                    </p:set>
                                    <p:animEffect transition="in" filter="wipe(up)">
                                      <p:cBhvr>
                                        <p:cTn id="17" dur="500"/>
                                        <p:tgtEl>
                                          <p:spTgt spid="942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4211">
                                            <p:txEl>
                                              <p:pRg st="3" end="3"/>
                                            </p:txEl>
                                          </p:spTgt>
                                        </p:tgtEl>
                                        <p:attrNameLst>
                                          <p:attrName>style.visibility</p:attrName>
                                        </p:attrNameLst>
                                      </p:cBhvr>
                                      <p:to>
                                        <p:strVal val="visible"/>
                                      </p:to>
                                    </p:set>
                                    <p:animEffect transition="in" filter="wipe(up)">
                                      <p:cBhvr>
                                        <p:cTn id="22" dur="500"/>
                                        <p:tgtEl>
                                          <p:spTgt spid="942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4211">
                                            <p:txEl>
                                              <p:pRg st="4" end="4"/>
                                            </p:txEl>
                                          </p:spTgt>
                                        </p:tgtEl>
                                        <p:attrNameLst>
                                          <p:attrName>style.visibility</p:attrName>
                                        </p:attrNameLst>
                                      </p:cBhvr>
                                      <p:to>
                                        <p:strVal val="visible"/>
                                      </p:to>
                                    </p:set>
                                    <p:animEffect transition="in" filter="wipe(up)">
                                      <p:cBhvr>
                                        <p:cTn id="27" dur="500"/>
                                        <p:tgtEl>
                                          <p:spTgt spid="942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94211">
                                            <p:txEl>
                                              <p:pRg st="5" end="5"/>
                                            </p:txEl>
                                          </p:spTgt>
                                        </p:tgtEl>
                                        <p:attrNameLst>
                                          <p:attrName>style.visibility</p:attrName>
                                        </p:attrNameLst>
                                      </p:cBhvr>
                                      <p:to>
                                        <p:strVal val="visible"/>
                                      </p:to>
                                    </p:set>
                                    <p:animEffect transition="in" filter="wipe(up)">
                                      <p:cBhvr>
                                        <p:cTn id="32" dur="500"/>
                                        <p:tgtEl>
                                          <p:spTgt spid="942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4211">
                                            <p:txEl>
                                              <p:pRg st="11" end="11"/>
                                            </p:txEl>
                                          </p:spTgt>
                                        </p:tgtEl>
                                        <p:attrNameLst>
                                          <p:attrName>style.visibility</p:attrName>
                                        </p:attrNameLst>
                                      </p:cBhvr>
                                      <p:to>
                                        <p:strVal val="visible"/>
                                      </p:to>
                                    </p:set>
                                    <p:animEffect transition="in" filter="wipe(up)">
                                      <p:cBhvr>
                                        <p:cTn id="37" dur="500"/>
                                        <p:tgtEl>
                                          <p:spTgt spid="942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5c971553-d98b-4522-9411-a12196bc984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135BD2A38F24A4AA68CDA0975EF04DC" ma:contentTypeVersion="16" ma:contentTypeDescription="Create a new document." ma:contentTypeScope="" ma:versionID="d57204ab32800c647b10d2f1103bbbf9">
  <xsd:schema xmlns:xsd="http://www.w3.org/2001/XMLSchema" xmlns:xs="http://www.w3.org/2001/XMLSchema" xmlns:p="http://schemas.microsoft.com/office/2006/metadata/properties" xmlns:ns1="http://schemas.microsoft.com/sharepoint/v3" xmlns:ns3="5c971553-d98b-4522-9411-a12196bc984e" xmlns:ns4="f13db799-b39e-4e60-b837-fce3293bcf36" targetNamespace="http://schemas.microsoft.com/office/2006/metadata/properties" ma:root="true" ma:fieldsID="2fde0292e351b1c79cd0d3b64ec7973d" ns1:_="" ns3:_="" ns4:_="">
    <xsd:import namespace="http://schemas.microsoft.com/sharepoint/v3"/>
    <xsd:import namespace="5c971553-d98b-4522-9411-a12196bc984e"/>
    <xsd:import namespace="f13db799-b39e-4e60-b837-fce3293bcf3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1:_ip_UnifiedCompliancePolicyProperties" minOccurs="0"/>
                <xsd:element ref="ns1:_ip_UnifiedCompliancePolicyUIAction" minOccurs="0"/>
                <xsd:element ref="ns3:MediaServiceAutoTags" minOccurs="0"/>
                <xsd:element ref="ns3:MediaLengthInSeconds" minOccurs="0"/>
                <xsd:element ref="ns3:MediaServiceDateTaken"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971553-d98b-4522-9411-a12196bc98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3db799-b39e-4e60-b837-fce3293bcf3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EB9D22-522A-4474-B6CC-C3444BD36295}">
  <ds:schemaRefs>
    <ds:schemaRef ds:uri="http://schemas.microsoft.com/office/2006/documentManagement/types"/>
    <ds:schemaRef ds:uri="http://purl.org/dc/dcmitype/"/>
    <ds:schemaRef ds:uri="f13db799-b39e-4e60-b837-fce3293bcf36"/>
    <ds:schemaRef ds:uri="http://schemas.microsoft.com/office/infopath/2007/PartnerControls"/>
    <ds:schemaRef ds:uri="http://purl.org/dc/elements/1.1/"/>
    <ds:schemaRef ds:uri="5c971553-d98b-4522-9411-a12196bc984e"/>
    <ds:schemaRef ds:uri="http://schemas.microsoft.com/office/2006/metadata/properties"/>
    <ds:schemaRef ds:uri="http://schemas.openxmlformats.org/package/2006/metadata/core-properties"/>
    <ds:schemaRef ds:uri="http://schemas.microsoft.com/sharepoint/v3"/>
    <ds:schemaRef ds:uri="http://www.w3.org/XML/1998/namespace"/>
    <ds:schemaRef ds:uri="http://purl.org/dc/terms/"/>
  </ds:schemaRefs>
</ds:datastoreItem>
</file>

<file path=customXml/itemProps2.xml><?xml version="1.0" encoding="utf-8"?>
<ds:datastoreItem xmlns:ds="http://schemas.openxmlformats.org/officeDocument/2006/customXml" ds:itemID="{5D6D94CB-F00C-4966-B5B2-2DEBCCD78E1E}">
  <ds:schemaRefs>
    <ds:schemaRef ds:uri="http://schemas.microsoft.com/sharepoint/v3/contenttype/forms"/>
  </ds:schemaRefs>
</ds:datastoreItem>
</file>

<file path=customXml/itemProps3.xml><?xml version="1.0" encoding="utf-8"?>
<ds:datastoreItem xmlns:ds="http://schemas.openxmlformats.org/officeDocument/2006/customXml" ds:itemID="{1E64702D-8499-42DA-998B-B386C5DC60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c971553-d98b-4522-9411-a12196bc984e"/>
    <ds:schemaRef ds:uri="f13db799-b39e-4e60-b837-fce3293bcf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624</TotalTime>
  <Words>2626</Words>
  <Application>Microsoft Office PowerPoint</Application>
  <PresentationFormat>Widescreen</PresentationFormat>
  <Paragraphs>224</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Franklin Gothic Book</vt:lpstr>
      <vt:lpstr>Times New Roman</vt:lpstr>
      <vt:lpstr>Wingdings</vt:lpstr>
      <vt:lpstr>Crop</vt:lpstr>
      <vt:lpstr>Documentation Requirements</vt:lpstr>
      <vt:lpstr>Medical Necessity</vt:lpstr>
      <vt:lpstr>The Plan of Care</vt:lpstr>
      <vt:lpstr>Documentation Requirements</vt:lpstr>
      <vt:lpstr>He-W 589.06 (d)</vt:lpstr>
      <vt:lpstr>He-W 589.06 (d), cont. </vt:lpstr>
      <vt:lpstr>He-W 589.06 (d), cont. </vt:lpstr>
      <vt:lpstr>Common Documentation Errors</vt:lpstr>
      <vt:lpstr>Common Findings</vt:lpstr>
      <vt:lpstr>Common Findings Cont’d</vt:lpstr>
      <vt:lpstr>Qualification and Training for Rehab Assistant (RA)</vt:lpstr>
      <vt:lpstr>Documentation of 30-Day Review </vt:lpstr>
      <vt:lpstr>Documentation Requirements Cont.</vt:lpstr>
      <vt:lpstr>Documentation of 30-day Review</vt:lpstr>
      <vt:lpstr>Specialized Transportation</vt:lpstr>
      <vt:lpstr>He-W 589.04 (au)  Specialized transportation shall be a billable service as follows:</vt:lpstr>
      <vt:lpstr>He-W 589.04 (au), cont.  Specialized transportation shall be a billable service as follows:</vt:lpstr>
      <vt:lpstr> Is the entire trip billable to Medicaid regardless of whether the student is on the vehicle or not?  (Ex: The bus company logs the total amount of time the bus travels in a given route- 30 miles a day.  Do we need to know that Johnny only traveled 29.2 miles on the bus?) </vt:lpstr>
      <vt:lpstr> Do  Districts need transportation to also be ordered/signed off by a physician? Even if transportation does not specifically need a physician’s authorization, to determine if transportation can be billed, do their services need to have the physician’s authorization on file to be fully considered a billable Medicaid services, therefore allowing transportation to be billed ?      </vt:lpstr>
      <vt:lpstr>Are specialized services reimbursable on a regular bus?  </vt:lpstr>
      <vt:lpstr>What is required in a transportation log?    </vt:lpstr>
      <vt:lpstr>  How are miles calculated?    </vt:lpstr>
      <vt:lpstr>  May districts round when billing milage?    </vt:lpstr>
      <vt:lpstr>Billing for Therapy Assistants Under Medicaid to Schools</vt:lpstr>
      <vt:lpstr>Therapy Assistants</vt:lpstr>
      <vt:lpstr>Therapy Assistants</vt:lpstr>
      <vt:lpstr>How to Calculate Cost</vt:lpstr>
      <vt:lpstr>How to Calculate Cost Continued</vt:lpstr>
      <vt:lpstr>John Smith (a PT Assistant) works 6.5 hours each day for 184 days at a rate of $15.22 per hour.  His yearly salary is $18,203.12</vt:lpstr>
      <vt:lpstr>PT Assistant Billing Scenarios:</vt:lpstr>
      <vt:lpstr>Record Retention</vt:lpstr>
      <vt:lpstr>Thank you for your time. Comments?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Documentation Requirements</dc:title>
  <dc:creator>Allen, Kirsten</dc:creator>
  <cp:lastModifiedBy>Springs, Gary</cp:lastModifiedBy>
  <cp:revision>15</cp:revision>
  <cp:lastPrinted>2023-10-02T18:09:14Z</cp:lastPrinted>
  <dcterms:created xsi:type="dcterms:W3CDTF">2020-12-16T17:01:52Z</dcterms:created>
  <dcterms:modified xsi:type="dcterms:W3CDTF">2023-12-11T18:55:20Z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0x010100F135BD2A38F24A4AA68CDA0975EF04DC</vt:lpwstr>
  </property>
</Properties>
</file>