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78" r:id="rId5"/>
    <p:sldId id="303" r:id="rId6"/>
    <p:sldId id="304" r:id="rId7"/>
    <p:sldId id="29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9966"/>
    <a:srgbClr val="FF9900"/>
    <a:srgbClr val="FF9933"/>
    <a:srgbClr val="003366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DB1126-88B7-4A91-A426-6C02643475B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84714F-8B3F-4DA6-8FF5-B6C464DA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5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4714F-8B3F-4DA6-8FF5-B6C464DA7C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6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609143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521172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358775"/>
            <a:ext cx="2111375" cy="56245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925" y="358775"/>
            <a:ext cx="6186488" cy="56245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21118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358775"/>
            <a:ext cx="7966075" cy="473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5925" y="1344613"/>
            <a:ext cx="8450263" cy="4638675"/>
          </a:xfrm>
        </p:spPr>
        <p:txBody>
          <a:bodyPr lIns="91350" rIns="91350" bIns="45676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4781065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358775"/>
            <a:ext cx="7966075" cy="473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5925" y="1344613"/>
            <a:ext cx="4148138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344613"/>
            <a:ext cx="4149725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6647295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15925" y="358775"/>
            <a:ext cx="8450263" cy="5624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7536283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358775"/>
            <a:ext cx="7966075" cy="473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5925" y="1344613"/>
            <a:ext cx="4148138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6463" y="1344613"/>
            <a:ext cx="4149725" cy="2243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6463" y="3740150"/>
            <a:ext cx="4149725" cy="2243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345604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aseline="0">
                <a:latin typeface="Calibri" pitchFamily="34" charset="0"/>
              </a:defRPr>
            </a:lvl1pPr>
            <a:lvl2pPr>
              <a:defRPr sz="1800">
                <a:latin typeface="+mj-lt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087925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836922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344613"/>
            <a:ext cx="4148138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344613"/>
            <a:ext cx="4149725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050580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162045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997304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42585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25079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350" rIns="91350" bIns="45676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3008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925" y="312738"/>
            <a:ext cx="7966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0" tIns="45676" rIns="91350" bIns="45676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343025"/>
            <a:ext cx="8447088" cy="46339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4" name="Text Box 13"/>
          <p:cNvSpPr txBox="1">
            <a:spLocks noChangeArrowheads="1"/>
          </p:cNvSpPr>
          <p:nvPr userDrawn="1"/>
        </p:nvSpPr>
        <p:spPr bwMode="auto">
          <a:xfrm>
            <a:off x="8562975" y="646113"/>
            <a:ext cx="165100" cy="1603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lIns="0" tIns="0" rIns="0" bIns="0" anchor="ctr" anchorCtr="1"/>
          <a:lstStyle>
            <a:lvl1pPr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90000"/>
              </a:spcAft>
              <a:buClr>
                <a:srgbClr val="B2B2B2"/>
              </a:buClr>
              <a:buSzPct val="80000"/>
              <a:buFont typeface="Arial" charset="0"/>
              <a:buNone/>
              <a:defRPr/>
            </a:pPr>
            <a:fld id="{50F97E59-27B3-450E-A071-22255829C1B2}" type="slidenum">
              <a:rPr lang="en-US" sz="700" smtClean="0">
                <a:solidFill>
                  <a:srgbClr val="FFFFFF"/>
                </a:solidFill>
                <a:latin typeface="Franklin Gothic Medium" pitchFamily="34" charset="0"/>
              </a:rPr>
              <a:pPr algn="ctr" fontAlgn="base">
                <a:spcBef>
                  <a:spcPct val="50000"/>
                </a:spcBef>
                <a:spcAft>
                  <a:spcPct val="90000"/>
                </a:spcAft>
                <a:buClr>
                  <a:srgbClr val="B2B2B2"/>
                </a:buClr>
                <a:buSzPct val="80000"/>
                <a:buFont typeface="Arial" charset="0"/>
                <a:buNone/>
                <a:defRPr/>
              </a:pPr>
              <a:t>‹#›</a:t>
            </a:fld>
            <a:endParaRPr lang="en-US" sz="700">
              <a:solidFill>
                <a:srgbClr val="FFFFFF"/>
              </a:solidFill>
              <a:latin typeface="Franklin Gothic Medium" pitchFamily="34" charset="0"/>
            </a:endParaRPr>
          </a:p>
        </p:txBody>
      </p:sp>
      <p:sp>
        <p:nvSpPr>
          <p:cNvPr id="16389" name="Line 12"/>
          <p:cNvSpPr>
            <a:spLocks noChangeShapeType="1"/>
          </p:cNvSpPr>
          <p:nvPr userDrawn="1"/>
        </p:nvSpPr>
        <p:spPr bwMode="auto">
          <a:xfrm>
            <a:off x="415925" y="806450"/>
            <a:ext cx="83121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buNone/>
              <a:defRPr/>
            </a:pPr>
            <a:endParaRPr lang="en-US" sz="900">
              <a:solidFill>
                <a:srgbClr val="000000"/>
              </a:solidFill>
              <a:ea typeface="ＭＳ Ｐゴシック" pitchFamily="1" charset="-128"/>
            </a:endParaRPr>
          </a:p>
        </p:txBody>
      </p: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0" y="6152060"/>
            <a:ext cx="9144000" cy="4572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txBody>
          <a:bodyPr wrap="none" lIns="101858" tIns="50929" rIns="101858" bIns="50929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b="1">
              <a:solidFill>
                <a:srgbClr val="000000"/>
              </a:solidFill>
              <a:latin typeface="Arial Unicode MS" pitchFamily="34" charset="-128"/>
              <a:ea typeface="ＭＳ Ｐゴシック" pitchFamily="1" charset="-128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280" y="5867400"/>
            <a:ext cx="1026520" cy="102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46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9pPr>
    </p:titleStyle>
    <p:bodyStyle>
      <a:lvl1pPr marL="307975" indent="-307975" algn="l" rtl="0" eaLnBrk="0" fontAlgn="base" hangingPunct="0">
        <a:spcBef>
          <a:spcPct val="0"/>
        </a:spcBef>
        <a:spcAft>
          <a:spcPct val="50000"/>
        </a:spcAft>
        <a:buClr>
          <a:srgbClr val="EC1608"/>
        </a:buClr>
        <a:buFont typeface="Arial" charset="0"/>
        <a:defRPr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354013" indent="-15081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668338" indent="-152400" algn="l" rtl="0" eaLnBrk="0" fontAlgn="base" hangingPunct="0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971550" indent="-157163" algn="l" rtl="0" eaLnBrk="0" fontAlgn="base" hangingPunct="0">
        <a:spcBef>
          <a:spcPct val="0"/>
        </a:spcBef>
        <a:spcAft>
          <a:spcPct val="50000"/>
        </a:spcAft>
        <a:buClr>
          <a:schemeClr val="hlink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230313" indent="-155575" algn="l" rtl="0" eaLnBrk="0" fontAlgn="base" hangingPunct="0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6875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1447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6019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0591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NHMEDICAIDNEMT@dhhs.nh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85000"/>
              </a:schemeClr>
            </a:gs>
            <a:gs pos="100000">
              <a:schemeClr val="accent3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600200" y="5943600"/>
            <a:ext cx="8686800" cy="64389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38200" y="2769513"/>
            <a:ext cx="7467600" cy="2985344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336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State of New Hampshire </a:t>
            </a:r>
            <a:br>
              <a:rPr lang="en-US" sz="2400" dirty="0">
                <a:solidFill>
                  <a:srgbClr val="00336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en-US" sz="2400" dirty="0">
                <a:solidFill>
                  <a:srgbClr val="00336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Department of Health and Human Services</a:t>
            </a:r>
            <a:br>
              <a:rPr lang="en-US" sz="24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b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NH Medicaid</a:t>
            </a:r>
            <a:b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Nursing Home Non-Emergency Medical Transportation (NEMT) Monitoring Proposal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6000" y="60765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i="1" dirty="0">
                <a:solidFill>
                  <a:srgbClr val="000000"/>
                </a:solidFill>
                <a:latin typeface="Calibri"/>
              </a:rPr>
              <a:t>April 19, 2023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9948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457200" y="3810000"/>
            <a:ext cx="83121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buNone/>
              <a:defRPr/>
            </a:pPr>
            <a:endParaRPr lang="en-US" sz="900">
              <a:solidFill>
                <a:srgbClr val="000000"/>
              </a:solidFill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682770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95" y="306076"/>
            <a:ext cx="5974556" cy="461576"/>
          </a:xfrm>
        </p:spPr>
        <p:txBody>
          <a:bodyPr/>
          <a:lstStyle/>
          <a:p>
            <a:r>
              <a:rPr lang="en-US" sz="2400" dirty="0">
                <a:solidFill>
                  <a:srgbClr val="336699"/>
                </a:solidFill>
              </a:rPr>
              <a:t>Process</a:t>
            </a:r>
            <a:endParaRPr lang="en-US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522" y="1099992"/>
            <a:ext cx="8302466" cy="4919807"/>
          </a:xfrm>
        </p:spPr>
        <p:txBody>
          <a:bodyPr/>
          <a:lstStyle/>
          <a:p>
            <a:r>
              <a:rPr lang="en-US" dirty="0"/>
              <a:t>Work Flow</a:t>
            </a:r>
          </a:p>
        </p:txBody>
      </p:sp>
      <p:sp>
        <p:nvSpPr>
          <p:cNvPr id="4" name="Rectangle 3"/>
          <p:cNvSpPr/>
          <p:nvPr/>
        </p:nvSpPr>
        <p:spPr>
          <a:xfrm>
            <a:off x="474177" y="1561659"/>
            <a:ext cx="1729740" cy="845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1) Nursing facility to gather information on NEMT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92700" y="2833190"/>
            <a:ext cx="1513960" cy="1129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2) Send Spreadsheet to Medicaid via secure Email </a:t>
            </a:r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2206279" y="2992948"/>
            <a:ext cx="1767840" cy="8458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3) Medicaid to forward information to the MCO CEO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0521" y="3004251"/>
            <a:ext cx="1767840" cy="8458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/>
              <a:t>4) MCO to investigate and respond to Medicaid</a:t>
            </a:r>
          </a:p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6314763" y="2998602"/>
            <a:ext cx="1764983" cy="8494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5) Medicaid to  respond to Nursing Facilities with case findings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19994" y="3396781"/>
            <a:ext cx="496920" cy="1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1"/>
          </p:cNvCxnSpPr>
          <p:nvPr/>
        </p:nvCxnSpPr>
        <p:spPr>
          <a:xfrm>
            <a:off x="6046832" y="3421173"/>
            <a:ext cx="267931" cy="2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 bwMode="auto">
          <a:xfrm>
            <a:off x="2133600" y="2848420"/>
            <a:ext cx="1371600" cy="5805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676400" y="2848420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73373" y="2848420"/>
            <a:ext cx="1594317" cy="7329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943600" y="4674814"/>
            <a:ext cx="2905760" cy="10871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Bi-Weekly meeting to review system status with MCO’s and Nursing Facilities</a:t>
            </a:r>
          </a:p>
        </p:txBody>
      </p:sp>
      <p:cxnSp>
        <p:nvCxnSpPr>
          <p:cNvPr id="50" name="Straight Arrow Connector 49"/>
          <p:cNvCxnSpPr>
            <a:stCxn id="9" idx="1"/>
          </p:cNvCxnSpPr>
          <p:nvPr/>
        </p:nvCxnSpPr>
        <p:spPr bwMode="auto">
          <a:xfrm flipH="1" flipV="1">
            <a:off x="6137765" y="3423350"/>
            <a:ext cx="176998" cy="1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838200" y="2407479"/>
            <a:ext cx="0" cy="488121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838200" y="2407479"/>
            <a:ext cx="0" cy="488121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>
          <a:xfrm>
            <a:off x="1122191" y="2407479"/>
            <a:ext cx="9305" cy="731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8" idx="1"/>
          </p:cNvCxnSpPr>
          <p:nvPr/>
        </p:nvCxnSpPr>
        <p:spPr>
          <a:xfrm flipV="1">
            <a:off x="3974119" y="3427161"/>
            <a:ext cx="286402" cy="3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210759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308719"/>
            <a:ext cx="7966075" cy="523131"/>
          </a:xfrm>
        </p:spPr>
        <p:txBody>
          <a:bodyPr/>
          <a:lstStyle/>
          <a:p>
            <a:r>
              <a:rPr lang="en-US" dirty="0">
                <a:solidFill>
                  <a:srgbClr val="336699"/>
                </a:solidFill>
              </a:rPr>
              <a:t>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5925" y="831850"/>
            <a:ext cx="2784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Proposed Spreadsheet</a:t>
            </a:r>
          </a:p>
        </p:txBody>
      </p:sp>
      <p:sp>
        <p:nvSpPr>
          <p:cNvPr id="8" name="Rectangle 7"/>
          <p:cNvSpPr/>
          <p:nvPr/>
        </p:nvSpPr>
        <p:spPr>
          <a:xfrm>
            <a:off x="387713" y="4191000"/>
            <a:ext cx="832128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Nursing facility staff will forward on occurrence basis: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spreadsheets should be sent to </a:t>
            </a:r>
            <a:r>
              <a:rPr lang="en-US" sz="1600" dirty="0">
                <a:hlinkClick r:id="rId2"/>
              </a:rPr>
              <a:t>NHMEDICAIDNEMT@dhhs.nh.gov</a:t>
            </a:r>
            <a:r>
              <a:rPr lang="en-US" sz="1600" dirty="0"/>
              <a:t>. Your initial email will trigger an automated response which will be encrypted and allow you to then send your information securely.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All information will be forwarded to the appropriate MCO for review and response.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Any vehicle safety issues identified will be forwarded by Medicaid Medical Services Unit to Justin </a:t>
            </a:r>
            <a:r>
              <a:rPr lang="en-US" sz="1600" dirty="0" err="1"/>
              <a:t>Romanello</a:t>
            </a:r>
            <a:r>
              <a:rPr lang="en-US" sz="1600" dirty="0"/>
              <a:t> with the NH Department of Safety.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3568" y="1201182"/>
            <a:ext cx="7570788" cy="285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59643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902" y="2209800"/>
            <a:ext cx="7787481" cy="5334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336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State of New Hampshire </a:t>
            </a:r>
            <a:br>
              <a:rPr lang="en-US" dirty="0">
                <a:solidFill>
                  <a:srgbClr val="00336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r>
              <a:rPr lang="en-US" dirty="0">
                <a:solidFill>
                  <a:srgbClr val="00336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Department of Health and Human Services</a:t>
            </a:r>
            <a:br>
              <a:rPr lang="en-US" dirty="0">
                <a:solidFill>
                  <a:srgbClr val="000000"/>
                </a:solidFill>
              </a:rPr>
            </a:br>
            <a:br>
              <a:rPr lang="en-US" dirty="0">
                <a:solidFill>
                  <a:srgbClr val="000000"/>
                </a:solidFill>
              </a:rPr>
            </a:b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807" y="3276600"/>
            <a:ext cx="8447088" cy="1785938"/>
          </a:xfrm>
        </p:spPr>
        <p:txBody>
          <a:bodyPr/>
          <a:lstStyle/>
          <a:p>
            <a:pPr algn="ctr"/>
            <a:r>
              <a:rPr lang="en-US" sz="2800" b="1" dirty="0"/>
              <a:t>CONTACT</a:t>
            </a:r>
          </a:p>
          <a:p>
            <a:r>
              <a:rPr lang="en-US" sz="1200" dirty="0"/>
              <a:t>Vernon Clough DNP, RN</a:t>
            </a:r>
          </a:p>
          <a:p>
            <a:r>
              <a:rPr lang="en-US" sz="1200" dirty="0"/>
              <a:t>Administrator Medicaid Medical Services Unit</a:t>
            </a:r>
          </a:p>
          <a:p>
            <a:r>
              <a:rPr lang="en-US" sz="1200" dirty="0"/>
              <a:t>Vernon.L.Clough@dhhs.nh.gov</a:t>
            </a:r>
          </a:p>
          <a:p>
            <a:r>
              <a:rPr lang="en-US" sz="1200" dirty="0"/>
              <a:t>603-271-9423</a:t>
            </a:r>
          </a:p>
          <a:p>
            <a:br>
              <a:rPr lang="en-US" sz="2800" dirty="0"/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Start date: May 1, 2023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098" y="1905000"/>
            <a:ext cx="7810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lvl="1" indent="0" algn="ctr">
              <a:buNone/>
            </a:pPr>
            <a:r>
              <a:rPr lang="en-US" dirty="0"/>
              <a:t>*** This process is intended to make sure significant deficiencies are easily reported and get to the right level of MCO management for systemic remediation; it is not intended to expedite resolution of individual cases or to recover an immediate transportation issue***</a:t>
            </a:r>
          </a:p>
        </p:txBody>
      </p:sp>
    </p:spTree>
    <p:extLst>
      <p:ext uri="{BB962C8B-B14F-4D97-AF65-F5344CB8AC3E}">
        <p14:creationId xmlns:p14="http://schemas.microsoft.com/office/powerpoint/2010/main" val="26385701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7_Title Page - Client Presentation">
  <a:themeElements>
    <a:clrScheme name="1_Title Page - Client Presentation 8">
      <a:dk1>
        <a:srgbClr val="000000"/>
      </a:dk1>
      <a:lt1>
        <a:srgbClr val="FFFFFF"/>
      </a:lt1>
      <a:dk2>
        <a:srgbClr val="F0AB00"/>
      </a:dk2>
      <a:lt2>
        <a:srgbClr val="D52B1E"/>
      </a:lt2>
      <a:accent1>
        <a:srgbClr val="7AB800"/>
      </a:accent1>
      <a:accent2>
        <a:srgbClr val="00A8B4"/>
      </a:accent2>
      <a:accent3>
        <a:srgbClr val="FFFFFF"/>
      </a:accent3>
      <a:accent4>
        <a:srgbClr val="000000"/>
      </a:accent4>
      <a:accent5>
        <a:srgbClr val="BED8AA"/>
      </a:accent5>
      <a:accent6>
        <a:srgbClr val="0098A3"/>
      </a:accent6>
      <a:hlink>
        <a:srgbClr val="666666"/>
      </a:hlink>
      <a:folHlink>
        <a:srgbClr val="4D4D4D"/>
      </a:folHlink>
    </a:clrScheme>
    <a:fontScheme name="1_Title Page - Client Presentatio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</a:objectDefaults>
  <a:extraClrSchemeLst>
    <a:extraClrScheme>
      <a:clrScheme name="1_Title Page - Client Presentation 1">
        <a:dk1>
          <a:srgbClr val="000000"/>
        </a:dk1>
        <a:lt1>
          <a:srgbClr val="FFFFFF"/>
        </a:lt1>
        <a:dk2>
          <a:srgbClr val="EC1608"/>
        </a:dk2>
        <a:lt2>
          <a:srgbClr val="808080"/>
        </a:lt2>
        <a:accent1>
          <a:srgbClr val="FFFFFF"/>
        </a:accent1>
        <a:accent2>
          <a:srgbClr val="EC160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D61306"/>
        </a:accent6>
        <a:hlink>
          <a:srgbClr val="B2B2B2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2">
        <a:dk1>
          <a:srgbClr val="000000"/>
        </a:dk1>
        <a:lt1>
          <a:srgbClr val="FFFFFF"/>
        </a:lt1>
        <a:dk2>
          <a:srgbClr val="EC1608"/>
        </a:dk2>
        <a:lt2>
          <a:srgbClr val="003768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3">
        <a:dk1>
          <a:srgbClr val="000000"/>
        </a:dk1>
        <a:lt1>
          <a:srgbClr val="FFFFFF"/>
        </a:lt1>
        <a:dk2>
          <a:srgbClr val="EC1608"/>
        </a:dk2>
        <a:lt2>
          <a:srgbClr val="F0AB32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4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5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EDED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6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7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F7F7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8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9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10">
        <a:dk1>
          <a:srgbClr val="000000"/>
        </a:dk1>
        <a:lt1>
          <a:srgbClr val="FFFFFF"/>
        </a:lt1>
        <a:dk2>
          <a:srgbClr val="F0AB00"/>
        </a:dk2>
        <a:lt2>
          <a:srgbClr val="D9D9D9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11">
        <a:dk1>
          <a:srgbClr val="000000"/>
        </a:dk1>
        <a:lt1>
          <a:srgbClr val="FFFFFF"/>
        </a:lt1>
        <a:dk2>
          <a:srgbClr val="F0AB00"/>
        </a:dk2>
        <a:lt2>
          <a:srgbClr val="0099A5"/>
        </a:lt2>
        <a:accent1>
          <a:srgbClr val="7AB800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4C4C4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12">
        <a:dk1>
          <a:srgbClr val="000000"/>
        </a:dk1>
        <a:lt1>
          <a:srgbClr val="FFFFFF"/>
        </a:lt1>
        <a:dk2>
          <a:srgbClr val="F0AB00"/>
        </a:dk2>
        <a:lt2>
          <a:srgbClr val="00A8B4"/>
        </a:lt2>
        <a:accent1>
          <a:srgbClr val="7AB800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1261A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5BD2A38F24A4AA68CDA0975EF04DC" ma:contentTypeVersion="11" ma:contentTypeDescription="Create a new document." ma:contentTypeScope="" ma:versionID="8901063dc9052434b42522595bb07686">
  <xsd:schema xmlns:xsd="http://www.w3.org/2001/XMLSchema" xmlns:xs="http://www.w3.org/2001/XMLSchema" xmlns:p="http://schemas.microsoft.com/office/2006/metadata/properties" xmlns:ns1="http://schemas.microsoft.com/sharepoint/v3" xmlns:ns3="5c971553-d98b-4522-9411-a12196bc984e" xmlns:ns4="f13db799-b39e-4e60-b837-fce3293bcf36" targetNamespace="http://schemas.microsoft.com/office/2006/metadata/properties" ma:root="true" ma:fieldsID="c2aa34a48556e91e5fd65184b8f71461" ns1:_="" ns3:_="" ns4:_="">
    <xsd:import namespace="http://schemas.microsoft.com/sharepoint/v3"/>
    <xsd:import namespace="5c971553-d98b-4522-9411-a12196bc984e"/>
    <xsd:import namespace="f13db799-b39e-4e60-b837-fce3293bcf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71553-d98b-4522-9411-a12196bc98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db799-b39e-4e60-b837-fce3293bcf3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1EC68-92EE-4561-9F03-6078595B431E}">
  <ds:schemaRefs>
    <ds:schemaRef ds:uri="5c971553-d98b-4522-9411-a12196bc984e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13db799-b39e-4e60-b837-fce3293bcf3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8A1A2A-B231-4EEE-B7D4-C646E03D48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CFC531-1710-494E-A905-DB74952DE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c971553-d98b-4522-9411-a12196bc984e"/>
    <ds:schemaRef ds:uri="f13db799-b39e-4e60-b837-fce3293bcf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2787</TotalTime>
  <Words>268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Unicode MS</vt:lpstr>
      <vt:lpstr>Calibri</vt:lpstr>
      <vt:lpstr>Franklin Gothic Medium</vt:lpstr>
      <vt:lpstr>Georgia</vt:lpstr>
      <vt:lpstr>Segoe UI Black</vt:lpstr>
      <vt:lpstr>Wingdings</vt:lpstr>
      <vt:lpstr>7_Title Page - Client Presentation</vt:lpstr>
      <vt:lpstr>State of New Hampshire  Department of Health and Human Services  NH Medicaid Nursing Home Non-Emergency Medical Transportation (NEMT) Monitoring Proposal</vt:lpstr>
      <vt:lpstr>Process</vt:lpstr>
      <vt:lpstr>Process</vt:lpstr>
      <vt:lpstr>State of New Hampshire  Department of Health and Human Services  </vt:lpstr>
    </vt:vector>
  </TitlesOfParts>
  <Company>State of New Hampshire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Fox, Katja</dc:creator>
  <cp:lastModifiedBy>Yarbrough, Suzanne</cp:lastModifiedBy>
  <cp:revision>162</cp:revision>
  <cp:lastPrinted>2017-12-01T19:59:05Z</cp:lastPrinted>
  <dcterms:created xsi:type="dcterms:W3CDTF">2017-11-28T15:14:14Z</dcterms:created>
  <dcterms:modified xsi:type="dcterms:W3CDTF">2023-05-01T12:08:44Z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0x010100F135BD2A38F24A4AA68CDA0975EF04DC</vt:lpwstr>
  </property>
</Properties>
</file>